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1" r:id="rId5"/>
    <p:sldId id="259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4" autoAdjust="0"/>
    <p:restoredTop sz="94660"/>
  </p:normalViewPr>
  <p:slideViewPr>
    <p:cSldViewPr>
      <p:cViewPr varScale="1">
        <p:scale>
          <a:sx n="99" d="100"/>
          <a:sy n="99" d="100"/>
        </p:scale>
        <p:origin x="-2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4608-7EC6-46E1-A6E9-396BE2EA021F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E604-65DE-4A97-9A97-920ABD6F9BC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4608-7EC6-46E1-A6E9-396BE2EA021F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E604-65DE-4A97-9A97-920ABD6F9BC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4608-7EC6-46E1-A6E9-396BE2EA021F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E604-65DE-4A97-9A97-920ABD6F9BC4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4608-7EC6-46E1-A6E9-396BE2EA021F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E604-65DE-4A97-9A97-920ABD6F9BC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4608-7EC6-46E1-A6E9-396BE2EA021F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E604-65DE-4A97-9A97-920ABD6F9BC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4608-7EC6-46E1-A6E9-396BE2EA021F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E604-65DE-4A97-9A97-920ABD6F9BC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4608-7EC6-46E1-A6E9-396BE2EA021F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E604-65DE-4A97-9A97-920ABD6F9BC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4608-7EC6-46E1-A6E9-396BE2EA021F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E604-65DE-4A97-9A97-920ABD6F9BC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4608-7EC6-46E1-A6E9-396BE2EA021F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E604-65DE-4A97-9A97-920ABD6F9BC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4608-7EC6-46E1-A6E9-396BE2EA021F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E604-65DE-4A97-9A97-920ABD6F9BC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4608-7EC6-46E1-A6E9-396BE2EA021F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E604-65DE-4A97-9A97-920ABD6F9BC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FB34608-7EC6-46E1-A6E9-396BE2EA021F}" type="datetimeFigureOut">
              <a:rPr lang="pt-PT" smtClean="0"/>
              <a:pPr/>
              <a:t>09-05-2012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A9AE604-65DE-4A97-9A97-920ABD6F9BC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otos da súú .)\paisaguens\IMG_59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0570514">
            <a:off x="854830" y="2507312"/>
            <a:ext cx="7772400" cy="2333620"/>
          </a:xfrm>
        </p:spPr>
        <p:txBody>
          <a:bodyPr>
            <a:noAutofit/>
          </a:bodyPr>
          <a:lstStyle/>
          <a:p>
            <a:r>
              <a:rPr lang="pt-P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Cuidar da terra, cuidar dos outros</a:t>
            </a:r>
            <a:endParaRPr lang="pt-PT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660232" y="5661248"/>
            <a:ext cx="248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Trabalho realizado por:</a:t>
            </a:r>
          </a:p>
          <a:p>
            <a:r>
              <a:rPr lang="pt-PT" dirty="0" smtClean="0">
                <a:solidFill>
                  <a:schemeClr val="bg1"/>
                </a:solidFill>
              </a:rPr>
              <a:t>Catarina </a:t>
            </a:r>
            <a:endParaRPr lang="pt-PT" dirty="0" smtClean="0">
              <a:solidFill>
                <a:schemeClr val="bg1"/>
              </a:solidFill>
            </a:endParaRPr>
          </a:p>
          <a:p>
            <a:r>
              <a:rPr lang="pt-PT" dirty="0" smtClean="0">
                <a:solidFill>
                  <a:schemeClr val="bg1"/>
                </a:solidFill>
              </a:rPr>
              <a:t>Marcelo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endParaRPr lang="pt-PT" dirty="0" smtClean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pt-PT" dirty="0" smtClean="0">
                <a:solidFill>
                  <a:schemeClr val="bg1"/>
                </a:solidFill>
                <a:sym typeface="Wingdings" pitchFamily="2" charset="2"/>
              </a:rPr>
              <a:t>Sofia 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73341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 rot="21230581">
            <a:off x="919257" y="3019973"/>
            <a:ext cx="7408333" cy="3450696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dirty="0" smtClean="0"/>
              <a:t>Os recursos naturais podem associar-se por bens da natureza, conforme a abelha recolhe o néctar mas só se se produzir mel. O Buda recebeu a sua iluminação enquanto sentado debaixo de uma árvore.</a:t>
            </a:r>
          </a:p>
          <a:p>
            <a:pPr algn="just"/>
            <a:r>
              <a:rPr lang="pt-PT" dirty="0" smtClean="0"/>
              <a:t>Um texto budista fala assim da Natureza: «a floresta existe resultante do solo, o solo continua sólido porque se apoia na água, a água depende do vento, o vento depende do espaço; o espaço não depende de nada».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252728"/>
          </a:xfrm>
        </p:spPr>
        <p:txBody>
          <a:bodyPr/>
          <a:lstStyle/>
          <a:p>
            <a:r>
              <a:rPr lang="pt-PT" dirty="0" smtClean="0"/>
              <a:t>DEUS E A NATUREZA: no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5652120" y="1124744"/>
            <a:ext cx="23006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Budismo</a:t>
            </a:r>
            <a:endParaRPr lang="pt-PT" sz="4400" dirty="0">
              <a:solidFill>
                <a:schemeClr val="bg1"/>
              </a:solidFill>
            </a:endParaRPr>
          </a:p>
        </p:txBody>
      </p:sp>
      <p:sp>
        <p:nvSpPr>
          <p:cNvPr id="5" name="Sol 4"/>
          <p:cNvSpPr/>
          <p:nvPr/>
        </p:nvSpPr>
        <p:spPr>
          <a:xfrm>
            <a:off x="7956376" y="5733256"/>
            <a:ext cx="914400" cy="914400"/>
          </a:xfrm>
          <a:prstGeom prst="sun">
            <a:avLst>
              <a:gd name="adj" fmla="val 42036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540609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 rot="21114240">
            <a:off x="771130" y="3229392"/>
            <a:ext cx="7408333" cy="3450696"/>
          </a:xfrm>
        </p:spPr>
        <p:txBody>
          <a:bodyPr/>
          <a:lstStyle/>
          <a:p>
            <a:r>
              <a:rPr lang="pt-PT" dirty="0" smtClean="0"/>
              <a:t>É sensível aos problemas ambientais, o ensinamento dos rabinos contra os desperdícios e a destruição, faz parte do mandamento que indica o uso das próprias energias criativas em representação do Criador.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8" y="-27384"/>
            <a:ext cx="8435280" cy="1252728"/>
          </a:xfrm>
        </p:spPr>
        <p:txBody>
          <a:bodyPr>
            <a:normAutofit/>
          </a:bodyPr>
          <a:lstStyle/>
          <a:p>
            <a:r>
              <a:rPr lang="pt-PT" dirty="0" smtClean="0"/>
              <a:t>DEUS E A NATUREZA: no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5436096" y="1052736"/>
            <a:ext cx="24673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Judaísmo</a:t>
            </a:r>
            <a:endParaRPr lang="pt-PT" sz="4400" dirty="0">
              <a:solidFill>
                <a:schemeClr val="bg1"/>
              </a:solidFill>
            </a:endParaRPr>
          </a:p>
        </p:txBody>
      </p:sp>
      <p:sp>
        <p:nvSpPr>
          <p:cNvPr id="5" name="Sol 4"/>
          <p:cNvSpPr/>
          <p:nvPr/>
        </p:nvSpPr>
        <p:spPr>
          <a:xfrm>
            <a:off x="7956376" y="5733256"/>
            <a:ext cx="914400" cy="914400"/>
          </a:xfrm>
          <a:prstGeom prst="sun">
            <a:avLst>
              <a:gd name="adj" fmla="val 42036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6184537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 rot="21001247">
            <a:off x="899592" y="3407304"/>
            <a:ext cx="7408333" cy="3450696"/>
          </a:xfrm>
        </p:spPr>
        <p:txBody>
          <a:bodyPr/>
          <a:lstStyle/>
          <a:p>
            <a:r>
              <a:rPr lang="pt-PT" dirty="0" smtClean="0"/>
              <a:t>O Alcorão possui aplicações na relação do ser humano com o meio ambiente. «Comei e bebei, mas sem excessos e sem desperdiçar; por certo Alá não ama os que excedem os limites» (alcorão 7,32)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-27384"/>
            <a:ext cx="8640960" cy="1252728"/>
          </a:xfrm>
        </p:spPr>
        <p:txBody>
          <a:bodyPr>
            <a:normAutofit/>
          </a:bodyPr>
          <a:lstStyle/>
          <a:p>
            <a:r>
              <a:rPr lang="pt-PT" dirty="0" smtClean="0"/>
              <a:t>DEUS E A NATUREZA: no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5220072" y="1124744"/>
            <a:ext cx="26356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Islamismo</a:t>
            </a:r>
            <a:endParaRPr lang="pt-PT" sz="4400" dirty="0">
              <a:solidFill>
                <a:schemeClr val="bg1"/>
              </a:solidFill>
            </a:endParaRPr>
          </a:p>
        </p:txBody>
      </p:sp>
      <p:sp>
        <p:nvSpPr>
          <p:cNvPr id="5" name="Sol 4"/>
          <p:cNvSpPr/>
          <p:nvPr/>
        </p:nvSpPr>
        <p:spPr>
          <a:xfrm>
            <a:off x="7956376" y="5733256"/>
            <a:ext cx="914400" cy="914400"/>
          </a:xfrm>
          <a:prstGeom prst="sun">
            <a:avLst>
              <a:gd name="adj" fmla="val 42036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5872294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 rot="20969537">
            <a:off x="877240" y="3399284"/>
            <a:ext cx="7408333" cy="3450696"/>
          </a:xfrm>
        </p:spPr>
        <p:txBody>
          <a:bodyPr/>
          <a:lstStyle/>
          <a:p>
            <a:pPr algn="just"/>
            <a:r>
              <a:rPr lang="pt-PT" dirty="0" smtClean="0"/>
              <a:t>Além dos ensinamentos bíblicos, ao longo da história, os homens e mulheres souberam amar a natureza e, através dela, o seu Criador.</a:t>
            </a:r>
            <a:endParaRPr lang="pt-PT" dirty="0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107504" y="-27384"/>
            <a:ext cx="8892480" cy="1252728"/>
          </a:xfrm>
        </p:spPr>
        <p:txBody>
          <a:bodyPr>
            <a:noAutofit/>
          </a:bodyPr>
          <a:lstStyle/>
          <a:p>
            <a:r>
              <a:rPr lang="pt-PT" dirty="0" smtClean="0"/>
              <a:t>DEUS E A NATUREZA: no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4910095" y="1052736"/>
            <a:ext cx="31902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Cristianismo</a:t>
            </a:r>
            <a:endParaRPr lang="pt-PT" sz="4400" dirty="0">
              <a:solidFill>
                <a:schemeClr val="bg1"/>
              </a:solidFill>
            </a:endParaRPr>
          </a:p>
        </p:txBody>
      </p:sp>
      <p:sp>
        <p:nvSpPr>
          <p:cNvPr id="6" name="Sol 5"/>
          <p:cNvSpPr/>
          <p:nvPr/>
        </p:nvSpPr>
        <p:spPr>
          <a:xfrm>
            <a:off x="7956376" y="5733256"/>
            <a:ext cx="914400" cy="914400"/>
          </a:xfrm>
          <a:prstGeom prst="sun">
            <a:avLst>
              <a:gd name="adj" fmla="val 42036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302484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fotos da súú .)\fotuss 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7504" y="4077072"/>
            <a:ext cx="8460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NATUREZA EXIGE O RESPEITO E A SOLIDARIEDADE HUMANA </a:t>
            </a:r>
            <a:endParaRPr lang="pt-P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1523459" y="548680"/>
            <a:ext cx="628890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5000" b="1" dirty="0" smtClean="0">
                <a:ln w="18000">
                  <a:solidFill>
                    <a:schemeClr val="tx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Mensagem Religiosa : </a:t>
            </a:r>
            <a:endParaRPr lang="pt-PT" sz="5000" b="1" dirty="0">
              <a:ln w="18000">
                <a:solidFill>
                  <a:schemeClr val="tx1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Lua 5"/>
          <p:cNvSpPr/>
          <p:nvPr/>
        </p:nvSpPr>
        <p:spPr>
          <a:xfrm>
            <a:off x="454889" y="188640"/>
            <a:ext cx="457200" cy="914400"/>
          </a:xfrm>
          <a:prstGeom prst="moon">
            <a:avLst>
              <a:gd name="adj" fmla="val 46774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otos da súú .)\fotuss 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" y="0"/>
            <a:ext cx="9143708" cy="6858000"/>
          </a:xfrm>
          <a:prstGeom prst="rect">
            <a:avLst/>
          </a:prstGeom>
          <a:noFill/>
        </p:spPr>
      </p:pic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179512" y="44624"/>
            <a:ext cx="8235917" cy="417015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P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O ser humano é o maior causador da destruição ambiental, mas por outro lado também é vitima da mesma. A responsabilidade do ser humano não é limitada apenas à protecção do ambiente natural, mas acima de tudo inclui o cuidado das próprias pessoas. Ao preservarmos a saúde no ambiente natural, estamos também a criar condições para o bem-estar e para o futuro da humanidade. </a:t>
            </a:r>
          </a:p>
        </p:txBody>
      </p:sp>
    </p:spTree>
    <p:extLst>
      <p:ext uri="{BB962C8B-B14F-4D97-AF65-F5344CB8AC3E}">
        <p14:creationId xmlns:p14="http://schemas.microsoft.com/office/powerpoint/2010/main" val="331852799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597549" y="3933056"/>
            <a:ext cx="8006899" cy="28184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PT" sz="2800" dirty="0" smtClean="0"/>
              <a:t>		Com as alterações climáticas e </a:t>
            </a:r>
            <a:r>
              <a:rPr lang="pt-PT" sz="2800" dirty="0"/>
              <a:t>o</a:t>
            </a:r>
            <a:r>
              <a:rPr lang="pt-PT" sz="2800" dirty="0" smtClean="0"/>
              <a:t> estrago do meio ambiente provocarão ainda mais desigualdades sociais. Se nada for feito a fome e a pobreza vão afectar um numero cada vez maior de seres humanos. A pobreza e a injustiça social também estão relacionados com a crise ecológica. </a:t>
            </a:r>
            <a:endParaRPr lang="pt-PT" sz="2800" dirty="0"/>
          </a:p>
        </p:txBody>
      </p:sp>
      <p:pic>
        <p:nvPicPr>
          <p:cNvPr id="2050" name="Picture 2" descr="E:\fotos da súú .)\paisaguens\IMG_5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985" y="-27384"/>
            <a:ext cx="4800001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E:\fotos da súú .)\paisaguens\IMG_6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-27384"/>
            <a:ext cx="4799846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ol 5"/>
          <p:cNvSpPr/>
          <p:nvPr/>
        </p:nvSpPr>
        <p:spPr>
          <a:xfrm>
            <a:off x="3635896" y="332656"/>
            <a:ext cx="576064" cy="626368"/>
          </a:xfrm>
          <a:prstGeom prst="sun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Nuvem 7"/>
          <p:cNvSpPr/>
          <p:nvPr/>
        </p:nvSpPr>
        <p:spPr>
          <a:xfrm>
            <a:off x="4860032" y="260648"/>
            <a:ext cx="792088" cy="648072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Forma livre 8"/>
          <p:cNvSpPr/>
          <p:nvPr/>
        </p:nvSpPr>
        <p:spPr>
          <a:xfrm>
            <a:off x="5029200" y="1047135"/>
            <a:ext cx="0" cy="103239"/>
          </a:xfrm>
          <a:custGeom>
            <a:avLst/>
            <a:gdLst>
              <a:gd name="connsiteX0" fmla="*/ 0 w 0"/>
              <a:gd name="connsiteY0" fmla="*/ 0 h 103239"/>
              <a:gd name="connsiteX1" fmla="*/ 0 w 0"/>
              <a:gd name="connsiteY1" fmla="*/ 103239 h 10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3239">
                <a:moveTo>
                  <a:pt x="0" y="0"/>
                </a:moveTo>
                <a:lnTo>
                  <a:pt x="0" y="103239"/>
                </a:lnTo>
              </a:path>
            </a:pathLst>
          </a:cu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Forma livre 9"/>
          <p:cNvSpPr/>
          <p:nvPr/>
        </p:nvSpPr>
        <p:spPr>
          <a:xfrm>
            <a:off x="5181600" y="1199535"/>
            <a:ext cx="0" cy="103239"/>
          </a:xfrm>
          <a:custGeom>
            <a:avLst/>
            <a:gdLst>
              <a:gd name="connsiteX0" fmla="*/ 0 w 0"/>
              <a:gd name="connsiteY0" fmla="*/ 0 h 103239"/>
              <a:gd name="connsiteX1" fmla="*/ 0 w 0"/>
              <a:gd name="connsiteY1" fmla="*/ 103239 h 10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3239">
                <a:moveTo>
                  <a:pt x="0" y="0"/>
                </a:moveTo>
                <a:lnTo>
                  <a:pt x="0" y="103239"/>
                </a:lnTo>
              </a:path>
            </a:pathLst>
          </a:cu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Forma livre 10"/>
          <p:cNvSpPr/>
          <p:nvPr/>
        </p:nvSpPr>
        <p:spPr>
          <a:xfrm>
            <a:off x="5334000" y="1351935"/>
            <a:ext cx="0" cy="103239"/>
          </a:xfrm>
          <a:custGeom>
            <a:avLst/>
            <a:gdLst>
              <a:gd name="connsiteX0" fmla="*/ 0 w 0"/>
              <a:gd name="connsiteY0" fmla="*/ 0 h 103239"/>
              <a:gd name="connsiteX1" fmla="*/ 0 w 0"/>
              <a:gd name="connsiteY1" fmla="*/ 103239 h 10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3239">
                <a:moveTo>
                  <a:pt x="0" y="0"/>
                </a:moveTo>
                <a:lnTo>
                  <a:pt x="0" y="103239"/>
                </a:lnTo>
              </a:path>
            </a:pathLst>
          </a:cu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Forma livre 11"/>
          <p:cNvSpPr/>
          <p:nvPr/>
        </p:nvSpPr>
        <p:spPr>
          <a:xfrm>
            <a:off x="5364088" y="1052736"/>
            <a:ext cx="0" cy="103239"/>
          </a:xfrm>
          <a:custGeom>
            <a:avLst/>
            <a:gdLst>
              <a:gd name="connsiteX0" fmla="*/ 0 w 0"/>
              <a:gd name="connsiteY0" fmla="*/ 0 h 103239"/>
              <a:gd name="connsiteX1" fmla="*/ 0 w 0"/>
              <a:gd name="connsiteY1" fmla="*/ 103239 h 10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3239">
                <a:moveTo>
                  <a:pt x="0" y="0"/>
                </a:moveTo>
                <a:lnTo>
                  <a:pt x="0" y="103239"/>
                </a:lnTo>
              </a:path>
            </a:pathLst>
          </a:cu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Forma livre 12"/>
          <p:cNvSpPr/>
          <p:nvPr/>
        </p:nvSpPr>
        <p:spPr>
          <a:xfrm>
            <a:off x="5508104" y="908720"/>
            <a:ext cx="0" cy="103239"/>
          </a:xfrm>
          <a:custGeom>
            <a:avLst/>
            <a:gdLst>
              <a:gd name="connsiteX0" fmla="*/ 0 w 0"/>
              <a:gd name="connsiteY0" fmla="*/ 0 h 103239"/>
              <a:gd name="connsiteX1" fmla="*/ 0 w 0"/>
              <a:gd name="connsiteY1" fmla="*/ 103239 h 10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3239">
                <a:moveTo>
                  <a:pt x="0" y="0"/>
                </a:moveTo>
                <a:lnTo>
                  <a:pt x="0" y="103239"/>
                </a:lnTo>
              </a:path>
            </a:pathLst>
          </a:cu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4999434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tuss 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 rot="19804871">
            <a:off x="-223112" y="2028629"/>
            <a:ext cx="7704856" cy="33843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PT" sz="2800" dirty="0" smtClean="0">
                <a:solidFill>
                  <a:srgbClr val="C00000"/>
                </a:solidFill>
              </a:rPr>
              <a:t>	</a:t>
            </a:r>
            <a:r>
              <a:rPr lang="pt-P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No mundo há cada vez mais pessoas a morrerem de fome e desnutrição, isto acontece não só por causa do crescimento demográfico, mas também por causa da concentração da riqueza nas mãos de um grupo cada vez menor e mais poderoso.</a:t>
            </a:r>
            <a:endParaRPr lang="pt-PT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047046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fotos da súú .)\fotuss 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67544" y="3861048"/>
            <a:ext cx="7408333" cy="266429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PT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		A ecologia humana estuda as relações entre o ser humano e os outros componentes dos ecossistemas. Tem como finalidade ver como é que a sociedade humana age perante o ambiente, incluindo a maneira como respondem às mudanças ambientais, quer a nível biológico quer a nível social ou cultural.</a:t>
            </a:r>
          </a:p>
          <a:p>
            <a:pPr marL="0" indent="0" algn="just">
              <a:buNone/>
            </a:pP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1281336" y="1672216"/>
            <a:ext cx="8229600" cy="1252728"/>
          </a:xfrm>
        </p:spPr>
        <p:txBody>
          <a:bodyPr/>
          <a:lstStyle/>
          <a:p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ECOLOGIA</a:t>
            </a:r>
            <a:r>
              <a:rPr lang="pt-PT" dirty="0" smtClean="0"/>
              <a:t> 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HUMANA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ta para baixo 4"/>
          <p:cNvSpPr/>
          <p:nvPr/>
        </p:nvSpPr>
        <p:spPr>
          <a:xfrm rot="19550955">
            <a:off x="7296343" y="1806813"/>
            <a:ext cx="64807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86322">
            <a:off x="8330092" y="2873876"/>
            <a:ext cx="7016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2805">
            <a:off x="7273779" y="2851430"/>
            <a:ext cx="7016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3182">
            <a:off x="8326102" y="1789276"/>
            <a:ext cx="7016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995977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683568" y="2348880"/>
            <a:ext cx="7704856" cy="45638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PT" sz="2200" smtClean="0"/>
              <a:t>	Antes do ser humano aparecer na Terra, já o planeta era habitado.</a:t>
            </a:r>
          </a:p>
          <a:p>
            <a:pPr algn="just">
              <a:buNone/>
            </a:pPr>
            <a:r>
              <a:rPr lang="pt-PT" sz="2200" smtClean="0"/>
              <a:t>	É cada vez mais necessário analisar os problemas ecológicos a partir de questões como:</a:t>
            </a:r>
          </a:p>
          <a:p>
            <a:pPr lvl="1" algn="just">
              <a:buFont typeface="Courier New" pitchFamily="49" charset="0"/>
              <a:buChar char="o"/>
            </a:pPr>
            <a:endParaRPr lang="pt-PT" smtClean="0"/>
          </a:p>
          <a:p>
            <a:pPr lvl="1" algn="just">
              <a:buFont typeface="Courier New" pitchFamily="49" charset="0"/>
              <a:buChar char="o"/>
            </a:pPr>
            <a:r>
              <a:rPr lang="pt-PT" smtClean="0"/>
              <a:t>As atitudes que tomamos têm como finalidade os interesses de todos ou apenas os interesses individuais?</a:t>
            </a:r>
          </a:p>
          <a:p>
            <a:pPr lvl="1" algn="just">
              <a:buFont typeface="Courier New" pitchFamily="49" charset="0"/>
              <a:buChar char="o"/>
            </a:pPr>
            <a:r>
              <a:rPr lang="pt-PT" smtClean="0"/>
              <a:t>As consequências dos comportamentos humanos são humanamente aceitáveis?</a:t>
            </a:r>
          </a:p>
          <a:p>
            <a:pPr lvl="1" algn="just">
              <a:buFont typeface="Courier New" pitchFamily="49" charset="0"/>
              <a:buChar char="o"/>
            </a:pPr>
            <a:r>
              <a:rPr lang="pt-PT" smtClean="0"/>
              <a:t>A responsabilidade pelos outros e pelo ambiente será na base de acção humana?</a:t>
            </a:r>
          </a:p>
          <a:p>
            <a:pPr lvl="1" algn="just">
              <a:buFont typeface="Courier New" pitchFamily="49" charset="0"/>
              <a:buChar char="o"/>
            </a:pPr>
            <a:r>
              <a:rPr lang="pt-PT" smtClean="0"/>
              <a:t>Viver de forma simples para que todos possam viver? </a:t>
            </a:r>
          </a:p>
        </p:txBody>
      </p:sp>
      <p:pic>
        <p:nvPicPr>
          <p:cNvPr id="3" name="Imagem 2" descr="02.jpg"/>
          <p:cNvPicPr>
            <a:picLocks noChangeAspect="1"/>
          </p:cNvPicPr>
          <p:nvPr/>
        </p:nvPicPr>
        <p:blipFill>
          <a:blip r:embed="rId2" cstate="print"/>
          <a:srcRect l="1610" t="1506" b="346"/>
          <a:stretch>
            <a:fillRect/>
          </a:stretch>
        </p:blipFill>
        <p:spPr>
          <a:xfrm>
            <a:off x="99980" y="72008"/>
            <a:ext cx="8936516" cy="6669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0933935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fotos da súú .)\paisaguens\IMG_6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72008" y="4077072"/>
            <a:ext cx="8748464" cy="3450696"/>
          </a:xfrm>
        </p:spPr>
        <p:txBody>
          <a:bodyPr/>
          <a:lstStyle/>
          <a:p>
            <a:pPr algn="just">
              <a:buNone/>
            </a:pPr>
            <a:r>
              <a:rPr lang="pt-PT" dirty="0" smtClean="0">
                <a:solidFill>
                  <a:schemeClr val="bg1"/>
                </a:solidFill>
              </a:rPr>
              <a:t>		Os problemas ecológicos que </a:t>
            </a:r>
            <a:r>
              <a:rPr lang="pt-PT" dirty="0" err="1" smtClean="0">
                <a:solidFill>
                  <a:schemeClr val="bg1"/>
                </a:solidFill>
              </a:rPr>
              <a:t>afetam</a:t>
            </a:r>
            <a:r>
              <a:rPr lang="pt-PT" dirty="0" smtClean="0">
                <a:solidFill>
                  <a:schemeClr val="bg1"/>
                </a:solidFill>
              </a:rPr>
              <a:t> a Terra e os seres vivos, em geral e a vida humana, em particular, são sinais de que o princípio do amor, defendido inteiramente por Jesus, não é transformado em princípio orientador da </a:t>
            </a:r>
            <a:r>
              <a:rPr lang="pt-PT" dirty="0" err="1" smtClean="0">
                <a:solidFill>
                  <a:schemeClr val="bg1"/>
                </a:solidFill>
              </a:rPr>
              <a:t>ação</a:t>
            </a:r>
            <a:r>
              <a:rPr lang="pt-PT" dirty="0" smtClean="0">
                <a:solidFill>
                  <a:schemeClr val="bg1"/>
                </a:solidFill>
              </a:rPr>
              <a:t> concreta: amor a Deus que se revela no amor ao próximo e a todas as criaturas que habitam à fase da Terra. O amor não se limita à relação entre pessoas; deve revelar-se também na criação das pessoas.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195736" y="260648"/>
            <a:ext cx="8229600" cy="1252728"/>
          </a:xfrm>
        </p:spPr>
        <p:txBody>
          <a:bodyPr/>
          <a:lstStyle/>
          <a:p>
            <a:r>
              <a:rPr lang="pt-PT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NATUREZA E CRIAÇÃO</a:t>
            </a:r>
            <a:endParaRPr lang="pt-PT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SOFIA\Os meus documentos\As minhas imagens\fotos da súú .)\IMG_5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80542"/>
            <a:ext cx="3600400" cy="2700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3609521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 rot="584388">
            <a:off x="740897" y="3464017"/>
            <a:ext cx="7408333" cy="2160224"/>
          </a:xfrm>
        </p:spPr>
        <p:txBody>
          <a:bodyPr/>
          <a:lstStyle/>
          <a:p>
            <a:pPr algn="just">
              <a:buNone/>
            </a:pPr>
            <a:r>
              <a:rPr lang="pt-PT" smtClean="0"/>
              <a:t>		Todas as tradições religiosas celebram a bondade de Deus manifestada nas obras da criação e o respeito que os seres humanos devem à natureza.</a:t>
            </a:r>
            <a:endParaRPr lang="pt-PT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E A NATUREZA</a:t>
            </a:r>
            <a:endParaRPr lang="pt-PT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ol 3"/>
          <p:cNvSpPr/>
          <p:nvPr/>
        </p:nvSpPr>
        <p:spPr>
          <a:xfrm>
            <a:off x="7956376" y="5733256"/>
            <a:ext cx="914400" cy="914400"/>
          </a:xfrm>
          <a:prstGeom prst="sun">
            <a:avLst>
              <a:gd name="adj" fmla="val 42036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0170301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 rot="21064223">
            <a:off x="906483" y="3118957"/>
            <a:ext cx="7408333" cy="3450696"/>
          </a:xfrm>
        </p:spPr>
        <p:txBody>
          <a:bodyPr/>
          <a:lstStyle/>
          <a:p>
            <a:pPr algn="just"/>
            <a:r>
              <a:rPr lang="pt-PT" dirty="0" smtClean="0"/>
              <a:t>Toda a criação tem um caratér sagrado, considera todo o mundo como uma floresta.</a:t>
            </a:r>
          </a:p>
          <a:p>
            <a:pPr algn="just"/>
            <a:r>
              <a:rPr lang="pt-PT" dirty="0" smtClean="0"/>
              <a:t>Todos os seres humanos são parte dessa floresta. No corte de uma árvore implica que se plantem mais cinco.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-27384"/>
            <a:ext cx="8640960" cy="1252728"/>
          </a:xfrm>
        </p:spPr>
        <p:txBody>
          <a:bodyPr>
            <a:normAutofit/>
          </a:bodyPr>
          <a:lstStyle/>
          <a:p>
            <a:r>
              <a:rPr lang="pt-PT" dirty="0" smtClean="0"/>
              <a:t>DEUS E A NATUREZA: no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5652120" y="1124744"/>
            <a:ext cx="27847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Hinduísmo</a:t>
            </a:r>
            <a:endParaRPr lang="pt-PT" sz="4400" dirty="0">
              <a:solidFill>
                <a:schemeClr val="bg1"/>
              </a:solidFill>
            </a:endParaRPr>
          </a:p>
        </p:txBody>
      </p:sp>
      <p:sp>
        <p:nvSpPr>
          <p:cNvPr id="5" name="Sol 4"/>
          <p:cNvSpPr/>
          <p:nvPr/>
        </p:nvSpPr>
        <p:spPr>
          <a:xfrm>
            <a:off x="7956376" y="5733256"/>
            <a:ext cx="914400" cy="914400"/>
          </a:xfrm>
          <a:prstGeom prst="sun">
            <a:avLst>
              <a:gd name="adj" fmla="val 42036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4061524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Personalizado 4">
      <a:dk1>
        <a:srgbClr val="00B050"/>
      </a:dk1>
      <a:lt1>
        <a:srgbClr val="FFFFFF"/>
      </a:lt1>
      <a:dk2>
        <a:srgbClr val="434342"/>
      </a:dk2>
      <a:lt2>
        <a:srgbClr val="00B050"/>
      </a:lt2>
      <a:accent1>
        <a:srgbClr val="00B050"/>
      </a:accent1>
      <a:accent2>
        <a:srgbClr val="2DF61E"/>
      </a:accent2>
      <a:accent3>
        <a:srgbClr val="2DF61E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212</TotalTime>
  <Words>290</Words>
  <Application>Microsoft Office PowerPoint</Application>
  <PresentationFormat>Apresentação no Ecrã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5" baseType="lpstr">
      <vt:lpstr>Forma de Onda</vt:lpstr>
      <vt:lpstr>Cuidar da terra, cuidar dos outros</vt:lpstr>
      <vt:lpstr>Apresentação do PowerPoint</vt:lpstr>
      <vt:lpstr>Apresentação do PowerPoint</vt:lpstr>
      <vt:lpstr>Apresentação do PowerPoint</vt:lpstr>
      <vt:lpstr>ECOLOGIA HUMANA</vt:lpstr>
      <vt:lpstr>Apresentação do PowerPoint</vt:lpstr>
      <vt:lpstr>NATUREZA E CRIAÇÃO</vt:lpstr>
      <vt:lpstr>DEUS E A NATUREZA</vt:lpstr>
      <vt:lpstr>DEUS E A NATUREZA: no</vt:lpstr>
      <vt:lpstr>DEUS E A NATUREZA: no</vt:lpstr>
      <vt:lpstr>DEUS E A NATUREZA: no</vt:lpstr>
      <vt:lpstr>DEUS E A NATUREZA: no</vt:lpstr>
      <vt:lpstr>DEUS E A NATUREZA: no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Cuidar da terra, cuidar dos outros</dc:title>
  <dc:creator>Alunos</dc:creator>
  <cp:lastModifiedBy>Prof</cp:lastModifiedBy>
  <cp:revision>25</cp:revision>
  <dcterms:created xsi:type="dcterms:W3CDTF">2012-02-15T16:46:23Z</dcterms:created>
  <dcterms:modified xsi:type="dcterms:W3CDTF">2012-05-09T10:12:04Z</dcterms:modified>
</cp:coreProperties>
</file>