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0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720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89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46725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40477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3247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258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431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3486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458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09200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1578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4B9FF-AB1F-49F0-805E-D6B2455B8D28}" type="datetimeFigureOut">
              <a:rPr lang="pt-PT" smtClean="0"/>
              <a:t>26-04-2012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3F74-28E6-4FB7-9795-27B7E00886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29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rot="19891151">
            <a:off x="-2105451" y="712706"/>
            <a:ext cx="7776864" cy="1752600"/>
          </a:xfrm>
        </p:spPr>
        <p:txBody>
          <a:bodyPr>
            <a:noAutofit/>
          </a:bodyPr>
          <a:lstStyle/>
          <a:p>
            <a:r>
              <a:rPr lang="pt-PT" sz="6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Estorninho</a:t>
            </a:r>
            <a:endParaRPr lang="pt-PT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uhaus 93" pitchFamily="82" charset="0"/>
            </a:endParaRPr>
          </a:p>
        </p:txBody>
      </p:sp>
      <p:sp>
        <p:nvSpPr>
          <p:cNvPr id="4" name="Rectângulo 3"/>
          <p:cNvSpPr/>
          <p:nvPr/>
        </p:nvSpPr>
        <p:spPr>
          <a:xfrm>
            <a:off x="0" y="2560591"/>
            <a:ext cx="892899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1300" dirty="0" smtClean="0">
                <a:latin typeface="Bauhaus 93" pitchFamily="82" charset="0"/>
              </a:rPr>
              <a:t>O estorninho-comum (Sturnus vulgaris), também chamado de estorninho-malhado, é um pássaro da família dos esturnídeos, nativo da Eurásia e introduzido na América do Norte, África do Sul, Austrália e Nova Zelândia.</a:t>
            </a:r>
          </a:p>
          <a:p>
            <a:pPr algn="just"/>
            <a:endParaRPr lang="pt-PT" sz="1300" dirty="0" smtClean="0">
              <a:latin typeface="Bauhaus 93" pitchFamily="82" charset="0"/>
            </a:endParaRPr>
          </a:p>
          <a:p>
            <a:pPr algn="just"/>
            <a:r>
              <a:rPr lang="pt-PT" sz="1300" dirty="0" smtClean="0">
                <a:latin typeface="Bauhaus 93" pitchFamily="82" charset="0"/>
              </a:rPr>
              <a:t>Nidifica por vezes em grandes colónias, em buracos de árvores, muros, debaixo das telhas e aceita com facilidade ninhos artificiais. Choca de 4 a 6 ovos.</a:t>
            </a:r>
          </a:p>
          <a:p>
            <a:pPr algn="just"/>
            <a:endParaRPr lang="pt-PT" sz="1300" dirty="0" smtClean="0">
              <a:latin typeface="Bauhaus 93" pitchFamily="82" charset="0"/>
            </a:endParaRPr>
          </a:p>
          <a:p>
            <a:pPr algn="just"/>
            <a:r>
              <a:rPr lang="pt-PT" sz="1300" dirty="0" smtClean="0">
                <a:latin typeface="Bauhaus 93" pitchFamily="82" charset="0"/>
              </a:rPr>
              <a:t>Caminha rápida e agitadamente em terrenos abertos, prados e relvados em busca de </a:t>
            </a:r>
            <a:r>
              <a:rPr lang="pt-PT" sz="1300" dirty="0" smtClean="0">
                <a:latin typeface="Bauhaus 93" pitchFamily="82" charset="0"/>
              </a:rPr>
              <a:t>alimento. </a:t>
            </a:r>
            <a:r>
              <a:rPr lang="pt-PT" sz="1300" dirty="0" smtClean="0">
                <a:latin typeface="Bauhaus 93" pitchFamily="82" charset="0"/>
              </a:rPr>
              <a:t>Pode ser confundido com o melro-preto, com comportamento e cor semelhante. Tem porém a cauda mais curta e o bico de cor amarela menos intensa que do melro.</a:t>
            </a:r>
          </a:p>
          <a:p>
            <a:pPr algn="just"/>
            <a:endParaRPr lang="pt-PT" sz="1300" dirty="0" smtClean="0">
              <a:latin typeface="Bauhaus 93" pitchFamily="82" charset="0"/>
            </a:endParaRPr>
          </a:p>
          <a:p>
            <a:pPr algn="just"/>
            <a:r>
              <a:rPr lang="pt-PT" sz="1300" dirty="0" smtClean="0">
                <a:latin typeface="Bauhaus 93" pitchFamily="82" charset="0"/>
              </a:rPr>
              <a:t>É de comportamento gregário e voa em bandos compactos, em interessantes evoluções, mudando rapidamente de direção, tal como um cardume de peixes. Com frequência, após a época de reprodução, oferecem esse espetáculo tanto no campo como nas grandes cidades.</a:t>
            </a:r>
          </a:p>
          <a:p>
            <a:pPr algn="just"/>
            <a:endParaRPr lang="pt-PT" sz="1300" dirty="0" smtClean="0">
              <a:latin typeface="Bauhaus 93" pitchFamily="82" charset="0"/>
            </a:endParaRPr>
          </a:p>
          <a:p>
            <a:pPr algn="just"/>
            <a:r>
              <a:rPr lang="pt-PT" sz="1300" dirty="0" smtClean="0">
                <a:latin typeface="Bauhaus 93" pitchFamily="82" charset="0"/>
              </a:rPr>
              <a:t>Distingue-se do </a:t>
            </a:r>
            <a:r>
              <a:rPr lang="pt-PT" sz="1300" dirty="0" smtClean="0">
                <a:latin typeface="Bauhaus 93" pitchFamily="82" charset="0"/>
              </a:rPr>
              <a:t>estorninho-malhado </a:t>
            </a:r>
            <a:r>
              <a:rPr lang="pt-PT" sz="1300" dirty="0" smtClean="0">
                <a:latin typeface="Bauhaus 93" pitchFamily="82" charset="0"/>
              </a:rPr>
              <a:t>por </a:t>
            </a:r>
            <a:r>
              <a:rPr lang="pt-PT" sz="1300" dirty="0" smtClean="0">
                <a:latin typeface="Bauhaus 93" pitchFamily="82" charset="0"/>
              </a:rPr>
              <a:t>apresentar manchas claras, </a:t>
            </a:r>
            <a:r>
              <a:rPr lang="pt-PT" sz="1300" dirty="0" smtClean="0">
                <a:latin typeface="Bauhaus 93" pitchFamily="82" charset="0"/>
              </a:rPr>
              <a:t>ao contrário </a:t>
            </a:r>
            <a:r>
              <a:rPr lang="pt-PT" sz="1300" dirty="0" smtClean="0">
                <a:latin typeface="Bauhaus 93" pitchFamily="82" charset="0"/>
              </a:rPr>
              <a:t>do preto. </a:t>
            </a:r>
            <a:r>
              <a:rPr lang="pt-PT" sz="1300" dirty="0" smtClean="0">
                <a:latin typeface="Bauhaus 93" pitchFamily="82" charset="0"/>
              </a:rPr>
              <a:t>No inverno ambos apresentam pequenas manchas, sendo menores as do estorninho-preto.</a:t>
            </a:r>
          </a:p>
          <a:p>
            <a:pPr algn="just"/>
            <a:endParaRPr lang="pt-PT" sz="1300" dirty="0" smtClean="0">
              <a:latin typeface="Bauhaus 93" pitchFamily="82" charset="0"/>
            </a:endParaRPr>
          </a:p>
          <a:p>
            <a:pPr algn="just"/>
            <a:r>
              <a:rPr lang="pt-PT" sz="1300" dirty="0" smtClean="0">
                <a:latin typeface="Bauhaus 93" pitchFamily="82" charset="0"/>
              </a:rPr>
              <a:t>Uma característica interessante e menos conhecida dos estorninhos é a sua capacidade de ingestão de álcool. Graças a uma enzima específica que produz, consegue processar o álcool 14 vezes mais rapidamente que um ser humano o que lhe permite ingerir em grandes quantidades uma série de frutos e bagas que tendem a fermentar a partir de certo nível de maturação.</a:t>
            </a:r>
            <a:endParaRPr lang="pt-PT" sz="1300" dirty="0">
              <a:latin typeface="Bauhaus 93" pitchFamily="8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04664"/>
            <a:ext cx="2405436" cy="1804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562225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250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252</Words>
  <Application>Microsoft Office PowerPoint</Application>
  <PresentationFormat>Apresentação no Ecrã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2</cp:revision>
  <dcterms:created xsi:type="dcterms:W3CDTF">2012-04-19T10:53:31Z</dcterms:created>
  <dcterms:modified xsi:type="dcterms:W3CDTF">2012-04-26T10:02:21Z</dcterms:modified>
</cp:coreProperties>
</file>