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F8F0-126F-4C11-893B-E4D480AC9A45}" type="datetimeFigureOut">
              <a:rPr lang="pt-PT" smtClean="0"/>
              <a:pPr/>
              <a:t>26-04-2012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653E-B0E1-444C-BAB9-4032377706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347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F8F0-126F-4C11-893B-E4D480AC9A45}" type="datetimeFigureOut">
              <a:rPr lang="pt-PT" smtClean="0"/>
              <a:pPr/>
              <a:t>26-04-2012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653E-B0E1-444C-BAB9-4032377706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836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F8F0-126F-4C11-893B-E4D480AC9A45}" type="datetimeFigureOut">
              <a:rPr lang="pt-PT" smtClean="0"/>
              <a:pPr/>
              <a:t>26-04-2012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653E-B0E1-444C-BAB9-4032377706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252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F8F0-126F-4C11-893B-E4D480AC9A45}" type="datetimeFigureOut">
              <a:rPr lang="pt-PT" smtClean="0"/>
              <a:pPr/>
              <a:t>26-04-2012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653E-B0E1-444C-BAB9-4032377706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607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F8F0-126F-4C11-893B-E4D480AC9A45}" type="datetimeFigureOut">
              <a:rPr lang="pt-PT" smtClean="0"/>
              <a:pPr/>
              <a:t>26-04-2012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653E-B0E1-444C-BAB9-4032377706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89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F8F0-126F-4C11-893B-E4D480AC9A45}" type="datetimeFigureOut">
              <a:rPr lang="pt-PT" smtClean="0"/>
              <a:pPr/>
              <a:t>26-04-2012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653E-B0E1-444C-BAB9-4032377706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358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F8F0-126F-4C11-893B-E4D480AC9A45}" type="datetimeFigureOut">
              <a:rPr lang="pt-PT" smtClean="0"/>
              <a:pPr/>
              <a:t>26-04-2012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653E-B0E1-444C-BAB9-4032377706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666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F8F0-126F-4C11-893B-E4D480AC9A45}" type="datetimeFigureOut">
              <a:rPr lang="pt-PT" smtClean="0"/>
              <a:pPr/>
              <a:t>26-04-2012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653E-B0E1-444C-BAB9-4032377706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94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F8F0-126F-4C11-893B-E4D480AC9A45}" type="datetimeFigureOut">
              <a:rPr lang="pt-PT" smtClean="0"/>
              <a:pPr/>
              <a:t>26-04-2012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653E-B0E1-444C-BAB9-4032377706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334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F8F0-126F-4C11-893B-E4D480AC9A45}" type="datetimeFigureOut">
              <a:rPr lang="pt-PT" smtClean="0"/>
              <a:pPr/>
              <a:t>26-04-2012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653E-B0E1-444C-BAB9-4032377706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239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F8F0-126F-4C11-893B-E4D480AC9A45}" type="datetimeFigureOut">
              <a:rPr lang="pt-PT" smtClean="0"/>
              <a:pPr/>
              <a:t>26-04-2012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653E-B0E1-444C-BAB9-4032377706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314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BF8F0-126F-4C11-893B-E4D480AC9A45}" type="datetimeFigureOut">
              <a:rPr lang="pt-PT" smtClean="0"/>
              <a:pPr/>
              <a:t>26-04-2012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653E-B0E1-444C-BAB9-4032377706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885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179512" y="260648"/>
            <a:ext cx="1656184" cy="86409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900" b="1" dirty="0" smtClean="0">
                <a:solidFill>
                  <a:schemeClr val="bg2"/>
                </a:solidFill>
                <a:latin typeface="Chiller" pitchFamily="82" charset="0"/>
              </a:rPr>
              <a:t>Nome:</a:t>
            </a:r>
          </a:p>
          <a:p>
            <a:r>
              <a:rPr lang="pt-PT" sz="1900" b="1" dirty="0" smtClean="0">
                <a:solidFill>
                  <a:schemeClr val="bg2"/>
                </a:solidFill>
                <a:latin typeface="Chiller" pitchFamily="82" charset="0"/>
              </a:rPr>
              <a:t>Estorninho-Comum/ Estorninho-Malhado</a:t>
            </a:r>
            <a:endParaRPr lang="pt-PT" sz="1900" b="1" dirty="0">
              <a:solidFill>
                <a:schemeClr val="bg2"/>
              </a:solidFill>
              <a:latin typeface="Chiller" pitchFamily="82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79512" y="1412776"/>
            <a:ext cx="1080120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900" b="1" dirty="0" smtClean="0">
                <a:solidFill>
                  <a:schemeClr val="bg1"/>
                </a:solidFill>
                <a:latin typeface="Chiller" pitchFamily="82" charset="0"/>
              </a:rPr>
              <a:t>Família:</a:t>
            </a:r>
          </a:p>
          <a:p>
            <a:r>
              <a:rPr lang="pt-PT" sz="1900" b="1" dirty="0" smtClean="0">
                <a:solidFill>
                  <a:schemeClr val="bg1"/>
                </a:solidFill>
                <a:latin typeface="Chiller" pitchFamily="82" charset="0"/>
              </a:rPr>
              <a:t>Esturnídeos</a:t>
            </a:r>
            <a:endParaRPr lang="pt-PT" sz="1900" b="1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179512" y="2276872"/>
            <a:ext cx="1152128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900" b="1" dirty="0" smtClean="0">
                <a:solidFill>
                  <a:schemeClr val="tx1"/>
                </a:solidFill>
                <a:latin typeface="Chiller" pitchFamily="82" charset="0"/>
              </a:rPr>
              <a:t>De onde são?</a:t>
            </a:r>
          </a:p>
          <a:p>
            <a:r>
              <a:rPr lang="pt-PT" sz="1900" b="1" dirty="0" smtClean="0">
                <a:solidFill>
                  <a:schemeClr val="tx1"/>
                </a:solidFill>
                <a:latin typeface="Chiller" pitchFamily="82" charset="0"/>
              </a:rPr>
              <a:t>Eurásia</a:t>
            </a:r>
            <a:endParaRPr lang="pt-PT" sz="1900" b="1" dirty="0">
              <a:solidFill>
                <a:schemeClr val="tx1"/>
              </a:solidFill>
              <a:latin typeface="Chiller" pitchFamily="82" charset="0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179512" y="3212976"/>
            <a:ext cx="2592288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900" b="1" dirty="0" smtClean="0">
                <a:solidFill>
                  <a:schemeClr val="tx1"/>
                </a:solidFill>
                <a:latin typeface="Chiller" pitchFamily="82" charset="0"/>
              </a:rPr>
              <a:t>Onde foram introduzidos?</a:t>
            </a:r>
          </a:p>
          <a:p>
            <a:r>
              <a:rPr lang="pt-PT" sz="1900" b="1" dirty="0" smtClean="0">
                <a:solidFill>
                  <a:schemeClr val="tx1"/>
                </a:solidFill>
                <a:latin typeface="Chiller" pitchFamily="82" charset="0"/>
              </a:rPr>
              <a:t>América do Norte; África do Sul e Nova Zelândia.</a:t>
            </a:r>
            <a:endParaRPr lang="pt-PT" sz="1900" b="1" dirty="0">
              <a:solidFill>
                <a:schemeClr val="tx1"/>
              </a:solidFill>
              <a:latin typeface="Chiller" pitchFamily="82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179512" y="4437112"/>
            <a:ext cx="2088232" cy="11521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900" b="1" dirty="0" smtClean="0">
                <a:solidFill>
                  <a:schemeClr val="bg1"/>
                </a:solidFill>
                <a:latin typeface="Chiller" pitchFamily="82" charset="0"/>
              </a:rPr>
              <a:t>Onde nidificam?</a:t>
            </a:r>
          </a:p>
          <a:p>
            <a:r>
              <a:rPr lang="pt-PT" sz="1900" b="1" dirty="0" smtClean="0">
                <a:solidFill>
                  <a:schemeClr val="bg1"/>
                </a:solidFill>
                <a:latin typeface="Chiller" pitchFamily="82" charset="0"/>
              </a:rPr>
              <a:t>Em grandes colonias, buracos de árvores, muros e debaixo de telhas.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5796136" y="188640"/>
            <a:ext cx="3096344" cy="32403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900" b="1" dirty="0" smtClean="0">
                <a:solidFill>
                  <a:schemeClr val="tx1"/>
                </a:solidFill>
                <a:latin typeface="Chiller" pitchFamily="82" charset="0"/>
              </a:rPr>
              <a:t>Caraterísticas:</a:t>
            </a:r>
          </a:p>
          <a:p>
            <a:r>
              <a:rPr lang="pt-PT" sz="1900" b="1" dirty="0" smtClean="0">
                <a:solidFill>
                  <a:schemeClr val="tx1"/>
                </a:solidFill>
                <a:latin typeface="Chiller" pitchFamily="82" charset="0"/>
              </a:rPr>
              <a:t>Estorninho-Malhado: </a:t>
            </a:r>
          </a:p>
          <a:p>
            <a:r>
              <a:rPr lang="pt-PT" sz="1900" b="1" dirty="0" smtClean="0">
                <a:solidFill>
                  <a:schemeClr val="tx1"/>
                </a:solidFill>
                <a:latin typeface="Chiller" pitchFamily="82" charset="0"/>
              </a:rPr>
              <a:t>Peso 70-80g;</a:t>
            </a:r>
          </a:p>
          <a:p>
            <a:r>
              <a:rPr lang="pt-PT" sz="1900" b="1" dirty="0" smtClean="0">
                <a:solidFill>
                  <a:schemeClr val="tx1"/>
                </a:solidFill>
                <a:latin typeface="Chiller" pitchFamily="82" charset="0"/>
              </a:rPr>
              <a:t>Comprimento 20cm;</a:t>
            </a:r>
          </a:p>
          <a:p>
            <a:r>
              <a:rPr lang="pt-PT" sz="1900" b="1" dirty="0" smtClean="0">
                <a:solidFill>
                  <a:schemeClr val="tx1"/>
                </a:solidFill>
                <a:latin typeface="Chiller" pitchFamily="82" charset="0"/>
              </a:rPr>
              <a:t>Envergadura(largura) 37cm.</a:t>
            </a:r>
          </a:p>
          <a:p>
            <a:r>
              <a:rPr lang="pt-PT" sz="1900" b="1" dirty="0" smtClean="0">
                <a:solidFill>
                  <a:schemeClr val="tx1"/>
                </a:solidFill>
                <a:latin typeface="Chiller" pitchFamily="82" charset="0"/>
              </a:rPr>
              <a:t>Estorninho-Preto:</a:t>
            </a:r>
          </a:p>
          <a:p>
            <a:r>
              <a:rPr lang="pt-PT" sz="1900" b="1" dirty="0" smtClean="0">
                <a:solidFill>
                  <a:schemeClr val="tx1"/>
                </a:solidFill>
                <a:latin typeface="Chiller" pitchFamily="82" charset="0"/>
              </a:rPr>
              <a:t>Comprimento 21-23cm </a:t>
            </a:r>
          </a:p>
          <a:p>
            <a:r>
              <a:rPr lang="pt-PT" sz="1900" b="1" dirty="0" smtClean="0">
                <a:solidFill>
                  <a:schemeClr val="tx1"/>
                </a:solidFill>
                <a:latin typeface="Chiller" pitchFamily="82" charset="0"/>
              </a:rPr>
              <a:t>Largura 38-42cm.</a:t>
            </a:r>
          </a:p>
          <a:p>
            <a:r>
              <a:rPr lang="pt-PT" sz="1900" b="1" dirty="0" smtClean="0">
                <a:solidFill>
                  <a:schemeClr val="tx1"/>
                </a:solidFill>
                <a:latin typeface="Chiller" pitchFamily="82" charset="0"/>
              </a:rPr>
              <a:t>Bico amarelo, curto e fino; patas de cor rosada e comprimento médio; cauda preta, curta e quadrada.</a:t>
            </a:r>
            <a:endParaRPr lang="pt-PT" sz="1900" b="1" dirty="0">
              <a:solidFill>
                <a:schemeClr val="tx1"/>
              </a:solidFill>
              <a:latin typeface="Chiller" pitchFamily="82" charset="0"/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5796136" y="3933056"/>
            <a:ext cx="3138314" cy="26642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PT" sz="1900" b="1" dirty="0" smtClean="0">
                <a:solidFill>
                  <a:schemeClr val="tx1"/>
                </a:solidFill>
                <a:latin typeface="Chiller" pitchFamily="82" charset="0"/>
                <a:cs typeface="Arial" pitchFamily="34" charset="0"/>
              </a:rPr>
              <a:t>Curiosidades:</a:t>
            </a:r>
          </a:p>
          <a:p>
            <a:pPr>
              <a:defRPr/>
            </a:pPr>
            <a:r>
              <a:rPr lang="pt-PT" sz="1900" b="1" dirty="0" smtClean="0">
                <a:solidFill>
                  <a:schemeClr val="tx1"/>
                </a:solidFill>
                <a:latin typeface="Chiller" pitchFamily="82" charset="0"/>
                <a:cs typeface="Arial" pitchFamily="34" charset="0"/>
              </a:rPr>
              <a:t>Consegue processar o álcool 14 vezes mais rapidamente que um ser humano.</a:t>
            </a:r>
          </a:p>
          <a:p>
            <a:pPr>
              <a:defRPr/>
            </a:pPr>
            <a:r>
              <a:rPr lang="pt-PT" sz="1900" b="1" dirty="0" smtClean="0">
                <a:solidFill>
                  <a:schemeClr val="tx1"/>
                </a:solidFill>
                <a:latin typeface="Chiller" pitchFamily="82" charset="0"/>
              </a:rPr>
              <a:t>Vivem nos campos com sebes, jardins, rochedos e zonas habitadas.</a:t>
            </a:r>
          </a:p>
          <a:p>
            <a:r>
              <a:rPr lang="pt-PT" sz="1900" b="1" dirty="0" smtClean="0">
                <a:solidFill>
                  <a:schemeClr val="tx1"/>
                </a:solidFill>
                <a:latin typeface="Chiller" pitchFamily="82" charset="0"/>
              </a:rPr>
              <a:t>Estorninho-Malhado visita a península ibérica durante o inverno.</a:t>
            </a:r>
          </a:p>
          <a:p>
            <a:r>
              <a:rPr lang="pt-PT" sz="1900" b="1" dirty="0" smtClean="0">
                <a:solidFill>
                  <a:schemeClr val="tx1"/>
                </a:solidFill>
                <a:latin typeface="Chiller" pitchFamily="82" charset="0"/>
              </a:rPr>
              <a:t>Estorninho-Preto permanece durante todo o ano na Península Ibérica.</a:t>
            </a:r>
          </a:p>
        </p:txBody>
      </p:sp>
      <p:sp>
        <p:nvSpPr>
          <p:cNvPr id="16" name="Rectângulo 15"/>
          <p:cNvSpPr/>
          <p:nvPr/>
        </p:nvSpPr>
        <p:spPr>
          <a:xfrm>
            <a:off x="179512" y="5877272"/>
            <a:ext cx="1800200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900" b="1" dirty="0" smtClean="0">
                <a:solidFill>
                  <a:schemeClr val="tx1"/>
                </a:solidFill>
                <a:latin typeface="Chiller" pitchFamily="82" charset="0"/>
              </a:rPr>
              <a:t>Chocam quantos ovos?</a:t>
            </a:r>
          </a:p>
          <a:p>
            <a:r>
              <a:rPr lang="pt-PT" sz="1900" b="1" dirty="0" smtClean="0">
                <a:solidFill>
                  <a:schemeClr val="tx1"/>
                </a:solidFill>
                <a:latin typeface="Chiller" pitchFamily="82" charset="0"/>
              </a:rPr>
              <a:t>4 a 6 ovos.</a:t>
            </a:r>
            <a:endParaRPr lang="pt-PT" sz="1900" b="1" dirty="0">
              <a:solidFill>
                <a:schemeClr val="tx1"/>
              </a:solidFill>
              <a:latin typeface="Chiller" pitchFamily="82" charset="0"/>
            </a:endParaRPr>
          </a:p>
        </p:txBody>
      </p:sp>
      <p:pic>
        <p:nvPicPr>
          <p:cNvPr id="1026" name="Picture 2" descr="C:\Documents and Settings\Carina\Os meus documentos\As minhas imagens\projeto\Carina\Recoverd_jpg_file(91).jpg"/>
          <p:cNvPicPr>
            <a:picLocks noChangeAspect="1" noChangeArrowheads="1"/>
          </p:cNvPicPr>
          <p:nvPr/>
        </p:nvPicPr>
        <p:blipFill>
          <a:blip r:embed="rId2" cstate="print"/>
          <a:srcRect l="45043" t="34929" r="41961" b="46269"/>
          <a:stretch>
            <a:fillRect/>
          </a:stretch>
        </p:blipFill>
        <p:spPr bwMode="auto">
          <a:xfrm>
            <a:off x="2123728" y="0"/>
            <a:ext cx="1368152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http://www.google.pt/url?source=imglanding&amp;ct=img&amp;q=http://upload.wikimedia.org/wikipedia/commons/4/48/Etourneau_Sansonnet_Parc_des_Aiguamolls.jpg&amp;sa=X&amp;ei=pXSYT5KRCIGt0QXt9azsBQ&amp;ved=0CAwQ8wc&amp;usg=AFQjCNFNtSXjJb07fQ4uNWml1cH8jvACzQ"/>
          <p:cNvPicPr>
            <a:picLocks noChangeAspect="1" noChangeArrowheads="1"/>
          </p:cNvPicPr>
          <p:nvPr/>
        </p:nvPicPr>
        <p:blipFill>
          <a:blip r:embed="rId3" cstate="print"/>
          <a:srcRect l="6873" t="-1" r="17528"/>
          <a:stretch>
            <a:fillRect/>
          </a:stretch>
        </p:blipFill>
        <p:spPr bwMode="auto">
          <a:xfrm>
            <a:off x="1475656" y="1484784"/>
            <a:ext cx="1584176" cy="157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http://t1.gstatic.com/images?q=tbn:ANd9GcRXh0-E_88WlMIKyKf46dnsU9kegJTAoPzV9__izYWZfzPS2DIEZg"/>
          <p:cNvPicPr>
            <a:picLocks noChangeAspect="1" noChangeArrowheads="1"/>
          </p:cNvPicPr>
          <p:nvPr/>
        </p:nvPicPr>
        <p:blipFill>
          <a:blip r:embed="rId4" cstate="print"/>
          <a:srcRect l="14594" r="32866"/>
          <a:stretch>
            <a:fillRect/>
          </a:stretch>
        </p:blipFill>
        <p:spPr bwMode="auto">
          <a:xfrm>
            <a:off x="4427984" y="2420888"/>
            <a:ext cx="1296144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http://t2.gstatic.com/images?q=tbn:ANd9GcT5_vEG0KiitkIGzGQ33f3Dpft8nUD18GnHFxLBQC0jqdMC8DI7"/>
          <p:cNvPicPr>
            <a:picLocks noChangeAspect="1" noChangeArrowheads="1"/>
          </p:cNvPicPr>
          <p:nvPr/>
        </p:nvPicPr>
        <p:blipFill>
          <a:blip r:embed="rId5" cstate="print"/>
          <a:srcRect l="29189" r="9515" b="2579"/>
          <a:stretch>
            <a:fillRect/>
          </a:stretch>
        </p:blipFill>
        <p:spPr bwMode="auto">
          <a:xfrm>
            <a:off x="4139952" y="4653136"/>
            <a:ext cx="151216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http://t1.gstatic.com/images?q=tbn:ANd9GcTb8Ewg5ef3Ir8yp3ZW9FE57WG-TAlB_U9DSC7FM1gjbFBkdaOKSQ"/>
          <p:cNvPicPr>
            <a:picLocks noChangeAspect="1" noChangeArrowheads="1"/>
          </p:cNvPicPr>
          <p:nvPr/>
        </p:nvPicPr>
        <p:blipFill>
          <a:blip r:embed="rId6" cstate="print"/>
          <a:srcRect t="5498" r="4985" b="17528"/>
          <a:stretch>
            <a:fillRect/>
          </a:stretch>
        </p:blipFill>
        <p:spPr bwMode="auto">
          <a:xfrm>
            <a:off x="2987824" y="2060848"/>
            <a:ext cx="1296144" cy="1577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15" descr="http://t2.gstatic.com/images?q=tbn:ANd9GcQZ5E2WPxvLWDvJp3v1MMRiYvKCZRE1De_ZvCrS3xbV1WmpaNfpm6u0hCYxRQ"/>
          <p:cNvPicPr>
            <a:picLocks noChangeAspect="1" noChangeArrowheads="1"/>
          </p:cNvPicPr>
          <p:nvPr/>
        </p:nvPicPr>
        <p:blipFill>
          <a:blip r:embed="rId7" cstate="print"/>
          <a:srcRect l="5498" t="12393" r="31274" b="9116"/>
          <a:stretch>
            <a:fillRect/>
          </a:stretch>
        </p:blipFill>
        <p:spPr bwMode="auto">
          <a:xfrm>
            <a:off x="2339752" y="5373216"/>
            <a:ext cx="1656184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1" name="Picture 17" descr="http://t0.gstatic.com/images?q=tbn:ANd9GcQzO02hERrxXFreWjY3SvSnePGaIuPsZcfoSLda9J77T0oIhYsI"/>
          <p:cNvPicPr>
            <a:picLocks noChangeAspect="1" noChangeArrowheads="1"/>
          </p:cNvPicPr>
          <p:nvPr/>
        </p:nvPicPr>
        <p:blipFill>
          <a:blip r:embed="rId8" cstate="print"/>
          <a:srcRect l="9411" r="12167" b="5953"/>
          <a:stretch>
            <a:fillRect/>
          </a:stretch>
        </p:blipFill>
        <p:spPr bwMode="auto">
          <a:xfrm>
            <a:off x="3563888" y="188640"/>
            <a:ext cx="173096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3" name="Picture 19" descr="http://t3.gstatic.com/images?q=tbn:ANd9GcQVWQZtqn2Sk3oB7prcT2gpNBvr-W0idcnT7UNt5BVWc_tjZPmsYw"/>
          <p:cNvPicPr>
            <a:picLocks noChangeAspect="1" noChangeArrowheads="1"/>
          </p:cNvPicPr>
          <p:nvPr/>
        </p:nvPicPr>
        <p:blipFill>
          <a:blip r:embed="rId9" cstate="print"/>
          <a:srcRect l="5706" t="7958" r="25828" b="4507"/>
          <a:stretch>
            <a:fillRect/>
          </a:stretch>
        </p:blipFill>
        <p:spPr bwMode="auto">
          <a:xfrm>
            <a:off x="2699792" y="4005064"/>
            <a:ext cx="1413975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144</Words>
  <Application>Microsoft Office PowerPoint</Application>
  <PresentationFormat>Apresentação no Ecrã (4:3)</PresentationFormat>
  <Paragraphs>26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Estorninho</dc:title>
  <dc:creator>Alunos</dc:creator>
  <cp:lastModifiedBy>Alunos</cp:lastModifiedBy>
  <cp:revision>29</cp:revision>
  <dcterms:created xsi:type="dcterms:W3CDTF">2012-04-19T10:47:38Z</dcterms:created>
  <dcterms:modified xsi:type="dcterms:W3CDTF">2012-04-26T09:54:10Z</dcterms:modified>
</cp:coreProperties>
</file>