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9"/>
  </p:notesMasterIdLst>
  <p:sldIdLst>
    <p:sldId id="256" r:id="rId2"/>
    <p:sldId id="257" r:id="rId3"/>
    <p:sldId id="258" r:id="rId4"/>
    <p:sldId id="261" r:id="rId5"/>
    <p:sldId id="259" r:id="rId6"/>
    <p:sldId id="262" r:id="rId7"/>
    <p:sldId id="260" r:id="rId8"/>
  </p:sldIdLst>
  <p:sldSz cx="9144000" cy="6858000" type="screen4x3"/>
  <p:notesSz cx="6858000" cy="9144000"/>
  <p:defaultTextStyle>
    <a:defPPr>
      <a:defRPr lang="pt-P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E26B1C2-9942-44E6-BFF4-D051D938D9E2}" type="datetimeFigureOut">
              <a:rPr lang="pt-PT" smtClean="0"/>
              <a:t>12-01-2012</a:t>
            </a:fld>
            <a:endParaRPr lang="pt-PT"/>
          </a:p>
        </p:txBody>
      </p:sp>
      <p:sp>
        <p:nvSpPr>
          <p:cNvPr id="4" name="Marcador de Posição da Imagem do Diapositivo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PT"/>
          </a:p>
        </p:txBody>
      </p:sp>
      <p:sp>
        <p:nvSpPr>
          <p:cNvPr id="5" name="Marcador de Posição de Nota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847A29F-4090-4248-B32E-2E651998D087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9381147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19140000">
            <a:off x="817112" y="1730403"/>
            <a:ext cx="5648623" cy="1204306"/>
          </a:xfrm>
        </p:spPr>
        <p:txBody>
          <a:bodyPr bIns="9144" anchor="b"/>
          <a:lstStyle>
            <a:lvl1pPr>
              <a:defRPr sz="3200"/>
            </a:lvl1pPr>
          </a:lstStyle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19140000">
            <a:off x="1212277" y="2470925"/>
            <a:ext cx="6511131" cy="329259"/>
          </a:xfrm>
        </p:spPr>
        <p:txBody>
          <a:bodyPr tIns="9144">
            <a:normAutofit/>
          </a:bodyPr>
          <a:lstStyle>
            <a:lvl1pPr marL="0" indent="0" algn="l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pt-PT" smtClean="0"/>
              <a:t>Faça clique para editar o estilo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EEFFA6-6D9E-4791-B29B-BE386BF6A827}" type="datetime1">
              <a:rPr lang="pt-PT" smtClean="0"/>
              <a:t>12-01-2012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24F25C-C38B-47C2-814F-EC08199F5531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B083EA-2CAB-42D3-8DBA-263A7FEA77DA}" type="datetime1">
              <a:rPr lang="pt-PT" smtClean="0"/>
              <a:t>12-01-2012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24F25C-C38B-47C2-814F-EC08199F5531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4678362"/>
          </a:xfrm>
        </p:spPr>
        <p:txBody>
          <a:bodyPr vert="eaVert"/>
          <a:lstStyle/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4678362"/>
          </a:xfrm>
        </p:spPr>
        <p:txBody>
          <a:bodyPr vert="eaVert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44608-F60C-407F-B56D-3985EE16BDDE}" type="datetime1">
              <a:rPr lang="pt-PT" smtClean="0"/>
              <a:t>12-01-2012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24F25C-C38B-47C2-814F-EC08199F5531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c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0606F-1ED8-400F-893E-6E7E07B9F7BB}" type="datetime1">
              <a:rPr lang="pt-PT" smtClean="0"/>
              <a:t>12-01-2012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24F25C-C38B-47C2-814F-EC08199F5531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819399" y="1726737"/>
            <a:ext cx="5650992" cy="1207509"/>
          </a:xfrm>
        </p:spPr>
        <p:txBody>
          <a:bodyPr bIns="9144" anchor="b"/>
          <a:lstStyle>
            <a:lvl1pPr algn="l">
              <a:defRPr kumimoji="0" lang="en-US" sz="32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19140000">
            <a:off x="1216152" y="2468304"/>
            <a:ext cx="6510528" cy="329184"/>
          </a:xfrm>
        </p:spPr>
        <p:txBody>
          <a:bodyPr anchor="t">
            <a:normAutofit/>
          </a:bodyPr>
          <a:lstStyle>
            <a:lvl1pPr marL="0" indent="0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pt-PT" smtClean="0"/>
              <a:t>Clique para editar os estilos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ABBC99-D150-408C-9D4A-7C3BFA27DFB3}" type="datetime1">
              <a:rPr lang="pt-PT" smtClean="0"/>
              <a:t>12-01-2012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24F25C-C38B-47C2-814F-EC08199F5531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016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5809F2-5E2E-4B4D-9867-5EE3F0068A1D}" type="datetime1">
              <a:rPr lang="pt-PT" smtClean="0"/>
              <a:t>12-01-2012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24F25C-C38B-47C2-814F-EC08199F5531}" type="slidenum">
              <a:rPr lang="pt-PT" smtClean="0"/>
              <a:t>‹nº›</a:t>
            </a:fld>
            <a:endParaRPr lang="pt-PT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PT" smtClean="0"/>
              <a:t>Clique para editar o estilo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pt-PT" smtClean="0"/>
              <a:t>Clique para editar os estilos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9150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0016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pt-PT" smtClean="0"/>
              <a:t>Clique para editar os estilos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0016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27C49F-6210-4311-AD6E-B2B8E1994274}" type="datetime1">
              <a:rPr lang="pt-PT" smtClean="0"/>
              <a:t>12-01-2012</a:t>
            </a:fld>
            <a:endParaRPr lang="pt-P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24F25C-C38B-47C2-814F-EC08199F5531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F352D4-42FB-41F2-85AB-541EF4E3866A}" type="datetime1">
              <a:rPr lang="pt-PT" smtClean="0"/>
              <a:t>12-01-2012</a:t>
            </a:fld>
            <a:endParaRPr lang="pt-P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24F25C-C38B-47C2-814F-EC08199F5531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D55AF-8206-439D-A2EA-82125474333D}" type="datetime1">
              <a:rPr lang="pt-PT" smtClean="0"/>
              <a:t>12-01-2012</a:t>
            </a:fld>
            <a:endParaRPr lang="pt-P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24F25C-C38B-47C2-814F-EC08199F5531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ight Triangle 1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ight Triangle 17"/>
          <p:cNvSpPr/>
          <p:nvPr/>
        </p:nvSpPr>
        <p:spPr>
          <a:xfrm rot="5400000">
            <a:off x="433389" y="-433387"/>
            <a:ext cx="6858000" cy="7724778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784930" y="1576103"/>
            <a:ext cx="5212080" cy="1089427"/>
          </a:xfrm>
        </p:spPr>
        <p:txBody>
          <a:bodyPr bIns="0" anchor="b"/>
          <a:lstStyle>
            <a:lvl1pPr algn="l">
              <a:defRPr kumimoji="0" lang="en-US" sz="2800" b="0" i="0" u="none" strike="noStrike" kern="1200" cap="all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9552" y="2618912"/>
            <a:ext cx="3807779" cy="33246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297954" y="2253385"/>
            <a:ext cx="5794760" cy="623314"/>
          </a:xfrm>
        </p:spPr>
        <p:txBody>
          <a:bodyPr>
            <a:normAutofit/>
          </a:bodyPr>
          <a:lstStyle>
            <a:lvl1pPr marL="0" indent="0">
              <a:buNone/>
              <a:defRPr lang="en-US" sz="1400" b="1" kern="1200" dirty="0" smtClean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pt-PT" smtClean="0"/>
              <a:t>Clique para editar os estilos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EC76ED-1910-4801-8EC0-84917890837B}" type="datetime1">
              <a:rPr lang="pt-PT" smtClean="0"/>
              <a:t>12-01-2012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2"/>
            </a:solidFill>
          </a:ln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724F25C-C38B-47C2-814F-EC08199F5531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/>
          <p:cNvSpPr>
            <a:spLocks noGrp="1"/>
          </p:cNvSpPr>
          <p:nvPr>
            <p:ph type="pic" sz="quarter" idx="14"/>
          </p:nvPr>
        </p:nvSpPr>
        <p:spPr>
          <a:xfrm>
            <a:off x="2028825" y="0"/>
            <a:ext cx="7115175" cy="6858000"/>
          </a:xfrm>
          <a:custGeom>
            <a:avLst/>
            <a:gdLst>
              <a:gd name="connsiteX0" fmla="*/ 0 w 7104888"/>
              <a:gd name="connsiteY0" fmla="*/ 0 h 6858000"/>
              <a:gd name="connsiteX1" fmla="*/ 7104888 w 7104888"/>
              <a:gd name="connsiteY1" fmla="*/ 0 h 6858000"/>
              <a:gd name="connsiteX2" fmla="*/ 7104888 w 7104888"/>
              <a:gd name="connsiteY2" fmla="*/ 6858000 h 6858000"/>
              <a:gd name="connsiteX3" fmla="*/ 0 w 7104888"/>
              <a:gd name="connsiteY3" fmla="*/ 6858000 h 6858000"/>
              <a:gd name="connsiteX4" fmla="*/ 0 w 7104888"/>
              <a:gd name="connsiteY4" fmla="*/ 0 h 6858000"/>
              <a:gd name="connsiteX0" fmla="*/ 0 w 7104888"/>
              <a:gd name="connsiteY0" fmla="*/ 0 h 6858000"/>
              <a:gd name="connsiteX1" fmla="*/ 5695188 w 7104888"/>
              <a:gd name="connsiteY1" fmla="*/ 0 h 6858000"/>
              <a:gd name="connsiteX2" fmla="*/ 7104888 w 7104888"/>
              <a:gd name="connsiteY2" fmla="*/ 0 h 6858000"/>
              <a:gd name="connsiteX3" fmla="*/ 7104888 w 7104888"/>
              <a:gd name="connsiteY3" fmla="*/ 6858000 h 6858000"/>
              <a:gd name="connsiteX4" fmla="*/ 0 w 7104888"/>
              <a:gd name="connsiteY4" fmla="*/ 6858000 h 6858000"/>
              <a:gd name="connsiteX5" fmla="*/ 0 w 7104888"/>
              <a:gd name="connsiteY5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0287 w 7115175"/>
              <a:gd name="connsiteY4" fmla="*/ 6858000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10287 w 7115175"/>
              <a:gd name="connsiteY5" fmla="*/ 6858000 h 6858000"/>
              <a:gd name="connsiteX6" fmla="*/ 0 w 7115175"/>
              <a:gd name="connsiteY6" fmla="*/ 5048250 h 6858000"/>
              <a:gd name="connsiteX7" fmla="*/ 10287 w 7115175"/>
              <a:gd name="connsiteY7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0 w 7115175"/>
              <a:gd name="connsiteY0" fmla="*/ 504825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115175" h="6858000">
                <a:moveTo>
                  <a:pt x="0" y="5048250"/>
                </a:moveTo>
                <a:lnTo>
                  <a:pt x="5705475" y="0"/>
                </a:lnTo>
                <a:lnTo>
                  <a:pt x="7115175" y="0"/>
                </a:lnTo>
                <a:lnTo>
                  <a:pt x="7115175" y="6858000"/>
                </a:lnTo>
                <a:lnTo>
                  <a:pt x="1533526" y="6848475"/>
                </a:lnTo>
                <a:lnTo>
                  <a:pt x="0" y="50482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</p:spPr>
        <p:txBody>
          <a:bodyPr rIns="182880" anchor="ctr"/>
          <a:lstStyle>
            <a:lvl1pPr algn="r">
              <a:defRPr/>
            </a:lvl1pPr>
          </a:lstStyle>
          <a:p>
            <a:r>
              <a:rPr lang="pt-PT" smtClean="0"/>
              <a:t>Clique no ícone para adicionar uma imagem</a:t>
            </a:r>
            <a:endParaRPr lang="en-US" dirty="0"/>
          </a:p>
        </p:txBody>
      </p:sp>
      <p:sp>
        <p:nvSpPr>
          <p:cNvPr id="9" name="Right Triangle 8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0" y="5048250"/>
            <a:ext cx="3571875" cy="1809750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1809750 h 1809750"/>
              <a:gd name="connsiteX1" fmla="*/ 1895475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  <a:gd name="connsiteX0" fmla="*/ 0 w 3571875"/>
              <a:gd name="connsiteY0" fmla="*/ 1809750 h 1809750"/>
              <a:gd name="connsiteX1" fmla="*/ 2038350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71875" h="1809750">
                <a:moveTo>
                  <a:pt x="0" y="1809750"/>
                </a:moveTo>
                <a:lnTo>
                  <a:pt x="2038350" y="0"/>
                </a:lnTo>
                <a:lnTo>
                  <a:pt x="3571875" y="1809750"/>
                </a:lnTo>
                <a:lnTo>
                  <a:pt x="0" y="18097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671197" y="1717501"/>
            <a:ext cx="5486400" cy="867444"/>
          </a:xfrm>
        </p:spPr>
        <p:txBody>
          <a:bodyPr anchor="b"/>
          <a:lstStyle>
            <a:lvl1pPr algn="l">
              <a:defRPr sz="2800" b="0">
                <a:latin typeface="+mj-lt"/>
              </a:defRPr>
            </a:lvl1pPr>
          </a:lstStyle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143479" y="2180529"/>
            <a:ext cx="6096545" cy="740664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9ACE9-0B6E-4C4A-AFEB-C132D4A45989}" type="datetime1">
              <a:rPr lang="pt-PT" smtClean="0"/>
              <a:t>12-01-2012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24F25C-C38B-47C2-814F-EC08199F5531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2382" y="5050633"/>
            <a:ext cx="3574257" cy="1807368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883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050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812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76450 w 3571875"/>
              <a:gd name="connsiteY2" fmla="*/ 22740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245519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38350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2433637 h 2433637"/>
              <a:gd name="connsiteX1" fmla="*/ 257175 w 3571875"/>
              <a:gd name="connsiteY1" fmla="*/ 0 h 2433637"/>
              <a:gd name="connsiteX2" fmla="*/ 2038350 w 3571875"/>
              <a:gd name="connsiteY2" fmla="*/ 628650 h 2433637"/>
              <a:gd name="connsiteX3" fmla="*/ 3571875 w 3571875"/>
              <a:gd name="connsiteY3" fmla="*/ 2433637 h 2433637"/>
              <a:gd name="connsiteX4" fmla="*/ 0 w 3571875"/>
              <a:gd name="connsiteY4" fmla="*/ 2433637 h 2433637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24051 w 3574257"/>
              <a:gd name="connsiteY2" fmla="*/ 3071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40682 w 3574257"/>
              <a:gd name="connsiteY2" fmla="*/ 450057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57351 w 3574257"/>
              <a:gd name="connsiteY2" fmla="*/ 2309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774032 w 3574257"/>
              <a:gd name="connsiteY2" fmla="*/ 161925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69294 w 3574257"/>
              <a:gd name="connsiteY2" fmla="*/ 2143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819275 w 3574257"/>
              <a:gd name="connsiteY2" fmla="*/ 200026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5494 w 3574257"/>
              <a:gd name="connsiteY2" fmla="*/ 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74257" h="1807368">
                <a:moveTo>
                  <a:pt x="2382" y="1807368"/>
                </a:moveTo>
                <a:lnTo>
                  <a:pt x="0" y="0"/>
                </a:lnTo>
                <a:lnTo>
                  <a:pt x="2045494" y="1"/>
                </a:lnTo>
                <a:lnTo>
                  <a:pt x="3574257" y="1807368"/>
                </a:lnTo>
                <a:lnTo>
                  <a:pt x="2382" y="180736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5051292"/>
            <a:ext cx="9146380" cy="1806709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  <a:gd name="connsiteX0" fmla="*/ 0 w 3352800"/>
              <a:gd name="connsiteY0" fmla="*/ 2002631 h 2002631"/>
              <a:gd name="connsiteX1" fmla="*/ 754045 w 3352800"/>
              <a:gd name="connsiteY1" fmla="*/ 146832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26618 h 526618"/>
              <a:gd name="connsiteX1" fmla="*/ 980611 w 3352800"/>
              <a:gd name="connsiteY1" fmla="*/ 9368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6888 h 526888"/>
              <a:gd name="connsiteX1" fmla="*/ 744735 w 3352800"/>
              <a:gd name="connsiteY1" fmla="*/ 0 h 526888"/>
              <a:gd name="connsiteX2" fmla="*/ 3352800 w 3352800"/>
              <a:gd name="connsiteY2" fmla="*/ 270 h 526888"/>
              <a:gd name="connsiteX3" fmla="*/ 3352800 w 3352800"/>
              <a:gd name="connsiteY3" fmla="*/ 526888 h 526888"/>
              <a:gd name="connsiteX4" fmla="*/ 0 w 3352800"/>
              <a:gd name="connsiteY4" fmla="*/ 526888 h 526888"/>
              <a:gd name="connsiteX0" fmla="*/ 0 w 3352800"/>
              <a:gd name="connsiteY0" fmla="*/ 526618 h 526618"/>
              <a:gd name="connsiteX1" fmla="*/ 811948 w 3352800"/>
              <a:gd name="connsiteY1" fmla="*/ 6092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966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241069 w 3352800"/>
              <a:gd name="connsiteY2" fmla="*/ 94144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313 h 527313"/>
              <a:gd name="connsiteX1" fmla="*/ 900984 w 3352800"/>
              <a:gd name="connsiteY1" fmla="*/ 97774 h 527313"/>
              <a:gd name="connsiteX2" fmla="*/ 3352800 w 3352800"/>
              <a:gd name="connsiteY2" fmla="*/ 0 h 527313"/>
              <a:gd name="connsiteX3" fmla="*/ 3352800 w 3352800"/>
              <a:gd name="connsiteY3" fmla="*/ 527313 h 527313"/>
              <a:gd name="connsiteX4" fmla="*/ 0 w 3352800"/>
              <a:gd name="connsiteY4" fmla="*/ 527313 h 527313"/>
              <a:gd name="connsiteX0" fmla="*/ 0 w 3352800"/>
              <a:gd name="connsiteY0" fmla="*/ 527584 h 527584"/>
              <a:gd name="connsiteX1" fmla="*/ 748227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527584">
                <a:moveTo>
                  <a:pt x="0" y="527584"/>
                </a:moveTo>
                <a:lnTo>
                  <a:pt x="748227" y="0"/>
                </a:lnTo>
                <a:lnTo>
                  <a:pt x="3352800" y="271"/>
                </a:lnTo>
                <a:lnTo>
                  <a:pt x="3352800" y="527584"/>
                </a:lnTo>
                <a:lnTo>
                  <a:pt x="0" y="527584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940" cy="5486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100628"/>
            <a:ext cx="7520940" cy="35798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9140000">
            <a:off x="201168" y="5870448"/>
            <a:ext cx="2176272" cy="2011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574A5412-D50D-46B1-B9D9-BB469D3D3407}" type="datetime1">
              <a:rPr lang="pt-PT" smtClean="0"/>
              <a:t>12-01-2012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17514" y="6285122"/>
            <a:ext cx="47244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spc="200" baseline="0">
                <a:solidFill>
                  <a:srgbClr val="FFFFFF"/>
                </a:solidFill>
              </a:defRPr>
            </a:lvl1pPr>
          </a:lstStyle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01038" y="6170822"/>
            <a:ext cx="502920" cy="502920"/>
          </a:xfrm>
          <a:prstGeom prst="ellipse">
            <a:avLst/>
          </a:prstGeom>
          <a:ln w="19050">
            <a:solidFill>
              <a:srgbClr val="FFFFFF"/>
            </a:solidFill>
          </a:ln>
        </p:spPr>
        <p:txBody>
          <a:bodyPr vert="horz" lIns="9144" tIns="9144" rIns="9144" bIns="9144" rtlCol="0" anchor="ctr">
            <a:normAutofit/>
          </a:bodyPr>
          <a:lstStyle>
            <a:lvl1pPr algn="ctr">
              <a:defRPr sz="1650">
                <a:solidFill>
                  <a:srgbClr val="FFFFFF"/>
                </a:solidFill>
              </a:defRPr>
            </a:lvl1pPr>
          </a:lstStyle>
          <a:p>
            <a:fld id="{C724F25C-C38B-47C2-814F-EC08199F5531}" type="slidenum">
              <a:rPr lang="pt-PT" smtClean="0"/>
              <a:t>‹nº›</a:t>
            </a:fld>
            <a:endParaRPr lang="pt-P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28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800"/>
        </a:spcBef>
        <a:buFont typeface="Arial" pitchFamily="34" charset="0"/>
        <a:buNone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1737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023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6309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8595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3533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5819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792224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jpeg"/><Relationship Id="rId5" Type="http://schemas.openxmlformats.org/officeDocument/2006/relationships/image" Target="../media/image7.png"/><Relationship Id="rId4" Type="http://schemas.openxmlformats.org/officeDocument/2006/relationships/image" Target="../media/image6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PT" dirty="0" smtClean="0">
                <a:solidFill>
                  <a:srgbClr val="0099FF"/>
                </a:solidFill>
                <a:latin typeface="Comic Sans MS" pitchFamily="66" charset="0"/>
              </a:rPr>
              <a:t>Atividade 1</a:t>
            </a:r>
            <a:endParaRPr lang="pt-PT" dirty="0">
              <a:solidFill>
                <a:srgbClr val="0099FF"/>
              </a:solidFill>
              <a:latin typeface="Comic Sans MS" pitchFamily="66" charset="0"/>
            </a:endParaRPr>
          </a:p>
        </p:txBody>
      </p:sp>
      <p:sp>
        <p:nvSpPr>
          <p:cNvPr id="5" name="CaixaDeTexto 4"/>
          <p:cNvSpPr txBox="1"/>
          <p:nvPr/>
        </p:nvSpPr>
        <p:spPr>
          <a:xfrm>
            <a:off x="6084168" y="5157192"/>
            <a:ext cx="280831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dirty="0" smtClean="0"/>
              <a:t>Trabalho realizado por:</a:t>
            </a:r>
          </a:p>
          <a:p>
            <a:r>
              <a:rPr lang="pt-PT" dirty="0" smtClean="0"/>
              <a:t>Gonçalo Rocha nº8</a:t>
            </a:r>
          </a:p>
          <a:p>
            <a:r>
              <a:rPr lang="pt-PT" dirty="0" smtClean="0"/>
              <a:t>Leandro Martins nº12</a:t>
            </a:r>
            <a:endParaRPr lang="pt-PT" dirty="0"/>
          </a:p>
        </p:txBody>
      </p:sp>
      <p:sp>
        <p:nvSpPr>
          <p:cNvPr id="6" name="CaixaDeTexto 5"/>
          <p:cNvSpPr txBox="1"/>
          <p:nvPr/>
        </p:nvSpPr>
        <p:spPr>
          <a:xfrm>
            <a:off x="1331640" y="188640"/>
            <a:ext cx="47525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dirty="0" smtClean="0"/>
              <a:t>Escola Secundária Manuel de Arriaga</a:t>
            </a:r>
            <a:endParaRPr lang="pt-PT" dirty="0"/>
          </a:p>
        </p:txBody>
      </p:sp>
      <p:pic>
        <p:nvPicPr>
          <p:cNvPr id="1026" name="Picture 2" descr="C:\Users\Alunos\Desktop\sitebiggerlogo1final_07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91450" y="0"/>
            <a:ext cx="1352550" cy="2619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CaixaDeTexto 6"/>
          <p:cNvSpPr txBox="1"/>
          <p:nvPr/>
        </p:nvSpPr>
        <p:spPr>
          <a:xfrm>
            <a:off x="2267744" y="836712"/>
            <a:ext cx="23762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dirty="0" smtClean="0"/>
              <a:t>Cidadania</a:t>
            </a:r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11501378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83568" y="188640"/>
            <a:ext cx="7520940" cy="548640"/>
          </a:xfrm>
        </p:spPr>
        <p:txBody>
          <a:bodyPr/>
          <a:lstStyle/>
          <a:p>
            <a:pPr algn="ctr"/>
            <a:r>
              <a:rPr lang="pt-PT" sz="3200" dirty="0">
                <a:solidFill>
                  <a:srgbClr val="0099FF"/>
                </a:solidFill>
                <a:latin typeface="Comic Sans MS" pitchFamily="66" charset="0"/>
              </a:rPr>
              <a:t>Problemas </a:t>
            </a:r>
            <a:r>
              <a:rPr lang="pt-PT" sz="3200" dirty="0" smtClean="0">
                <a:solidFill>
                  <a:srgbClr val="0099FF"/>
                </a:solidFill>
                <a:latin typeface="Comic Sans MS" pitchFamily="66" charset="0"/>
              </a:rPr>
              <a:t>Ambientais:</a:t>
            </a:r>
            <a:endParaRPr lang="pt-PT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827584" y="1021052"/>
            <a:ext cx="7520940" cy="3579849"/>
          </a:xfrm>
        </p:spPr>
        <p:txBody>
          <a:bodyPr/>
          <a:lstStyle/>
          <a:p>
            <a:r>
              <a:rPr lang="pt-PT" dirty="0" smtClean="0">
                <a:solidFill>
                  <a:srgbClr val="0099FF"/>
                </a:solidFill>
                <a:latin typeface="Comic Sans MS" pitchFamily="66" charset="0"/>
              </a:rPr>
              <a:t>Aquecimento global</a:t>
            </a:r>
          </a:p>
          <a:p>
            <a:endParaRPr lang="pt-PT" dirty="0">
              <a:solidFill>
                <a:srgbClr val="0099FF"/>
              </a:solidFill>
              <a:latin typeface="Comic Sans MS" pitchFamily="66" charset="0"/>
            </a:endParaRPr>
          </a:p>
          <a:p>
            <a:endParaRPr lang="pt-PT" dirty="0" smtClean="0">
              <a:solidFill>
                <a:srgbClr val="0099FF"/>
              </a:solidFill>
              <a:latin typeface="Comic Sans MS" pitchFamily="66" charset="0"/>
            </a:endParaRPr>
          </a:p>
          <a:p>
            <a:endParaRPr lang="pt-PT" dirty="0">
              <a:solidFill>
                <a:srgbClr val="0099FF"/>
              </a:solidFill>
              <a:latin typeface="Comic Sans MS" pitchFamily="66" charset="0"/>
            </a:endParaRPr>
          </a:p>
          <a:p>
            <a:r>
              <a:rPr lang="pt-PT" dirty="0" smtClean="0">
                <a:solidFill>
                  <a:srgbClr val="0099FF"/>
                </a:solidFill>
                <a:latin typeface="Comic Sans MS" pitchFamily="66" charset="0"/>
              </a:rPr>
              <a:t>Não reciclar</a:t>
            </a:r>
          </a:p>
          <a:p>
            <a:endParaRPr lang="pt-PT" dirty="0">
              <a:solidFill>
                <a:srgbClr val="0099FF"/>
              </a:solidFill>
              <a:latin typeface="Comic Sans MS" pitchFamily="66" charset="0"/>
            </a:endParaRPr>
          </a:p>
          <a:p>
            <a:endParaRPr lang="pt-PT" dirty="0" smtClean="0">
              <a:solidFill>
                <a:srgbClr val="0099FF"/>
              </a:solidFill>
              <a:latin typeface="Comic Sans MS" pitchFamily="66" charset="0"/>
            </a:endParaRPr>
          </a:p>
          <a:p>
            <a:endParaRPr lang="pt-PT" dirty="0">
              <a:solidFill>
                <a:srgbClr val="0099FF"/>
              </a:solidFill>
              <a:latin typeface="Comic Sans MS" pitchFamily="66" charset="0"/>
            </a:endParaRPr>
          </a:p>
          <a:p>
            <a:r>
              <a:rPr lang="pt-PT" dirty="0" smtClean="0">
                <a:solidFill>
                  <a:srgbClr val="0099FF"/>
                </a:solidFill>
                <a:latin typeface="Comic Sans MS" pitchFamily="66" charset="0"/>
              </a:rPr>
              <a:t>Desflorestação</a:t>
            </a:r>
            <a:endParaRPr lang="pt-PT" dirty="0">
              <a:solidFill>
                <a:srgbClr val="0099FF"/>
              </a:solidFill>
              <a:latin typeface="Comic Sans MS" pitchFamily="66" charset="0"/>
            </a:endParaRPr>
          </a:p>
        </p:txBody>
      </p:sp>
      <p:sp>
        <p:nvSpPr>
          <p:cNvPr id="4" name="Seta para a direita 3"/>
          <p:cNvSpPr/>
          <p:nvPr/>
        </p:nvSpPr>
        <p:spPr>
          <a:xfrm>
            <a:off x="3563888" y="1052736"/>
            <a:ext cx="936104" cy="50405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pic>
        <p:nvPicPr>
          <p:cNvPr id="2050" name="Picture 2" descr="C:\Users\Alunos\Desktop\environment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26856" y="836712"/>
            <a:ext cx="1842468" cy="12273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3888" y="2420888"/>
            <a:ext cx="963613" cy="560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2" name="Picture 4" descr="C:\Users\Alunos\Desktop\Fig2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22098" y="2064038"/>
            <a:ext cx="1847226" cy="12278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3888" y="3717032"/>
            <a:ext cx="963613" cy="560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4" name="Picture 6" descr="C:\Users\Alunos\Desktop\eco_debate_desmat6a[1].jp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22098" y="3310563"/>
            <a:ext cx="1861220" cy="12421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853803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PT" dirty="0" smtClean="0">
                <a:solidFill>
                  <a:srgbClr val="0099FF"/>
                </a:solidFill>
                <a:latin typeface="Comic Sans MS" pitchFamily="66" charset="0"/>
              </a:rPr>
              <a:t>Consequências</a:t>
            </a:r>
            <a:endParaRPr lang="pt-PT" dirty="0">
              <a:solidFill>
                <a:srgbClr val="0099FF"/>
              </a:solidFill>
              <a:latin typeface="Comic Sans MS" pitchFamily="66" charset="0"/>
            </a:endParaRPr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827584" y="1196752"/>
            <a:ext cx="7520940" cy="3579849"/>
          </a:xfrm>
        </p:spPr>
        <p:txBody>
          <a:bodyPr>
            <a:noAutofit/>
          </a:bodyPr>
          <a:lstStyle/>
          <a:p>
            <a:pPr lvl="0"/>
            <a:r>
              <a:rPr lang="pt-PT" sz="1800" dirty="0">
                <a:solidFill>
                  <a:srgbClr val="0099FF"/>
                </a:solidFill>
                <a:latin typeface="Comic Sans MS" pitchFamily="66" charset="0"/>
              </a:rPr>
              <a:t>Aquecimento </a:t>
            </a:r>
            <a:r>
              <a:rPr lang="pt-PT" sz="1800" dirty="0" smtClean="0">
                <a:solidFill>
                  <a:srgbClr val="0099FF"/>
                </a:solidFill>
                <a:latin typeface="Comic Sans MS" pitchFamily="66" charset="0"/>
              </a:rPr>
              <a:t>global :</a:t>
            </a:r>
            <a:r>
              <a:rPr lang="pt-PT" sz="1800" dirty="0">
                <a:solidFill>
                  <a:srgbClr val="0099FF"/>
                </a:solidFill>
                <a:latin typeface="Comic Sans MS" pitchFamily="66" charset="0"/>
              </a:rPr>
              <a:t> </a:t>
            </a:r>
            <a:r>
              <a:rPr lang="pt-PT" sz="1800" dirty="0">
                <a:latin typeface="Comic Sans MS" pitchFamily="66" charset="0"/>
              </a:rPr>
              <a:t>O aquecimento global pode trazer </a:t>
            </a:r>
            <a:r>
              <a:rPr lang="pt-PT" sz="1800" dirty="0" smtClean="0">
                <a:latin typeface="Comic Sans MS" pitchFamily="66" charset="0"/>
              </a:rPr>
              <a:t>consequências </a:t>
            </a:r>
            <a:r>
              <a:rPr lang="pt-PT" sz="1800" dirty="0">
                <a:latin typeface="Comic Sans MS" pitchFamily="66" charset="0"/>
              </a:rPr>
              <a:t>graves para todo o planeta – incluindo plantas, animais e seres humanos</a:t>
            </a:r>
            <a:r>
              <a:rPr lang="pt-PT" sz="1800" dirty="0" smtClean="0">
                <a:latin typeface="Comic Sans MS" pitchFamily="66" charset="0"/>
              </a:rPr>
              <a:t>.</a:t>
            </a:r>
            <a:endParaRPr lang="pt-PT" sz="1800" dirty="0" smtClean="0">
              <a:solidFill>
                <a:prstClr val="black"/>
              </a:solidFill>
              <a:latin typeface="Comic Sans MS" pitchFamily="66" charset="0"/>
            </a:endParaRPr>
          </a:p>
          <a:p>
            <a:pPr lvl="0"/>
            <a:endParaRPr lang="pt-PT" sz="1800" dirty="0" smtClean="0">
              <a:solidFill>
                <a:srgbClr val="0099FF"/>
              </a:solidFill>
              <a:latin typeface="Comic Sans MS" pitchFamily="66" charset="0"/>
            </a:endParaRPr>
          </a:p>
          <a:p>
            <a:pPr lvl="0"/>
            <a:r>
              <a:rPr lang="pt-PT" sz="1800" dirty="0" smtClean="0">
                <a:solidFill>
                  <a:srgbClr val="0099FF"/>
                </a:solidFill>
                <a:latin typeface="Comic Sans MS" pitchFamily="66" charset="0"/>
              </a:rPr>
              <a:t>Não reciclar: </a:t>
            </a:r>
            <a:r>
              <a:rPr lang="pt-PT" sz="1800" dirty="0" smtClean="0">
                <a:latin typeface="Comic Sans MS" pitchFamily="66" charset="0"/>
              </a:rPr>
              <a:t>Aumento </a:t>
            </a:r>
            <a:r>
              <a:rPr lang="pt-PT" sz="1800" dirty="0">
                <a:latin typeface="Comic Sans MS" pitchFamily="66" charset="0"/>
              </a:rPr>
              <a:t>da poluição ambiental;</a:t>
            </a:r>
            <a:br>
              <a:rPr lang="pt-PT" sz="1800" dirty="0">
                <a:latin typeface="Comic Sans MS" pitchFamily="66" charset="0"/>
              </a:rPr>
            </a:br>
            <a:r>
              <a:rPr lang="pt-PT" sz="1800" dirty="0">
                <a:latin typeface="Comic Sans MS" pitchFamily="66" charset="0"/>
              </a:rPr>
              <a:t>Aumento da quantidade de resíduos nos aterros sanitários;</a:t>
            </a:r>
            <a:br>
              <a:rPr lang="pt-PT" sz="1800" dirty="0">
                <a:latin typeface="Comic Sans MS" pitchFamily="66" charset="0"/>
              </a:rPr>
            </a:br>
            <a:r>
              <a:rPr lang="pt-PT" sz="1800" dirty="0">
                <a:latin typeface="Comic Sans MS" pitchFamily="66" charset="0"/>
              </a:rPr>
              <a:t>Não </a:t>
            </a:r>
            <a:r>
              <a:rPr lang="pt-PT" sz="1800" dirty="0" smtClean="0">
                <a:latin typeface="Comic Sans MS" pitchFamily="66" charset="0"/>
              </a:rPr>
              <a:t>proteção </a:t>
            </a:r>
            <a:r>
              <a:rPr lang="pt-PT" sz="1800" dirty="0">
                <a:latin typeface="Comic Sans MS" pitchFamily="66" charset="0"/>
              </a:rPr>
              <a:t>dos bens naturais.</a:t>
            </a:r>
            <a:endParaRPr lang="pt-PT" sz="1800" dirty="0">
              <a:solidFill>
                <a:prstClr val="black"/>
              </a:solidFill>
              <a:latin typeface="Comic Sans MS" pitchFamily="66" charset="0"/>
            </a:endParaRPr>
          </a:p>
          <a:p>
            <a:pPr algn="just"/>
            <a:endParaRPr lang="pt-PT" sz="1800" dirty="0" smtClean="0">
              <a:solidFill>
                <a:prstClr val="black"/>
              </a:solidFill>
              <a:latin typeface="Comic Sans MS" pitchFamily="66" charset="0"/>
            </a:endParaRPr>
          </a:p>
          <a:p>
            <a:endParaRPr lang="pt-PT" sz="1800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31942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PT" dirty="0">
                <a:solidFill>
                  <a:srgbClr val="0099FF"/>
                </a:solidFill>
                <a:latin typeface="Comic Sans MS" pitchFamily="66" charset="0"/>
              </a:rPr>
              <a:t>Consequências</a:t>
            </a:r>
            <a:endParaRPr lang="pt-PT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 algn="just"/>
            <a:r>
              <a:rPr lang="pt-PT" sz="1800" dirty="0">
                <a:solidFill>
                  <a:srgbClr val="0099FF"/>
                </a:solidFill>
                <a:latin typeface="Comic Sans MS" pitchFamily="66" charset="0"/>
              </a:rPr>
              <a:t>Desflorestação: </a:t>
            </a:r>
            <a:r>
              <a:rPr lang="pt-PT" sz="1800" dirty="0">
                <a:solidFill>
                  <a:prstClr val="black"/>
                </a:solidFill>
                <a:latin typeface="Comic Sans MS" pitchFamily="66" charset="0"/>
              </a:rPr>
              <a:t>As principais consequências da desflorestação são:</a:t>
            </a:r>
          </a:p>
          <a:p>
            <a:pPr lvl="0" algn="just"/>
            <a:r>
              <a:rPr lang="pt-PT" sz="1800" dirty="0">
                <a:solidFill>
                  <a:prstClr val="black"/>
                </a:solidFill>
                <a:latin typeface="Comic Sans MS" pitchFamily="66" charset="0"/>
              </a:rPr>
              <a:t>-Enfraquecimento da relação entre seres vivos animais e vegetais;</a:t>
            </a:r>
          </a:p>
          <a:p>
            <a:pPr lvl="0" algn="just"/>
            <a:r>
              <a:rPr lang="pt-PT" sz="1800" dirty="0" smtClean="0">
                <a:solidFill>
                  <a:prstClr val="black"/>
                </a:solidFill>
                <a:latin typeface="Comic Sans MS" pitchFamily="66" charset="0"/>
              </a:rPr>
              <a:t>-</a:t>
            </a:r>
            <a:r>
              <a:rPr lang="pt-PT" sz="1800" dirty="0">
                <a:solidFill>
                  <a:prstClr val="black"/>
                </a:solidFill>
                <a:latin typeface="Comic Sans MS" pitchFamily="66" charset="0"/>
              </a:rPr>
              <a:t>Diminuição da biodiversidade;</a:t>
            </a:r>
          </a:p>
          <a:p>
            <a:pPr lvl="0" algn="just"/>
            <a:r>
              <a:rPr lang="pt-PT" sz="1800" dirty="0">
                <a:solidFill>
                  <a:prstClr val="black"/>
                </a:solidFill>
                <a:latin typeface="Comic Sans MS" pitchFamily="66" charset="0"/>
              </a:rPr>
              <a:t>-Perda excessiva de plantas e animais;</a:t>
            </a:r>
          </a:p>
          <a:p>
            <a:pPr lvl="0" algn="just"/>
            <a:r>
              <a:rPr lang="pt-PT" sz="1800" dirty="0">
                <a:solidFill>
                  <a:prstClr val="black"/>
                </a:solidFill>
                <a:latin typeface="Comic Sans MS" pitchFamily="66" charset="0"/>
              </a:rPr>
              <a:t>-Emissão de dióxido de carbono para a atmosfera;</a:t>
            </a:r>
          </a:p>
          <a:p>
            <a:pPr lvl="0" algn="just"/>
            <a:r>
              <a:rPr lang="pt-PT" sz="1800" dirty="0">
                <a:solidFill>
                  <a:prstClr val="black"/>
                </a:solidFill>
                <a:latin typeface="Comic Sans MS" pitchFamily="66" charset="0"/>
              </a:rPr>
              <a:t>-Modificação da crosta terrestre.</a:t>
            </a:r>
          </a:p>
          <a:p>
            <a:pPr lvl="0"/>
            <a:endParaRPr lang="pt-PT" sz="1800" dirty="0">
              <a:solidFill>
                <a:prstClr val="black"/>
              </a:solidFill>
              <a:latin typeface="Comic Sans MS" pitchFamily="66" charset="0"/>
            </a:endParaRPr>
          </a:p>
          <a:p>
            <a:endParaRPr lang="pt-PT" sz="1800" dirty="0"/>
          </a:p>
        </p:txBody>
      </p:sp>
    </p:spTree>
    <p:extLst>
      <p:ext uri="{BB962C8B-B14F-4D97-AF65-F5344CB8AC3E}">
        <p14:creationId xmlns:p14="http://schemas.microsoft.com/office/powerpoint/2010/main" val="14884290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23528" y="260648"/>
            <a:ext cx="8496944" cy="692656"/>
          </a:xfrm>
        </p:spPr>
        <p:txBody>
          <a:bodyPr/>
          <a:lstStyle/>
          <a:p>
            <a:pPr algn="ctr"/>
            <a:r>
              <a:rPr lang="pt-PT" dirty="0" smtClean="0">
                <a:solidFill>
                  <a:srgbClr val="0099FF"/>
                </a:solidFill>
                <a:latin typeface="Comic Sans MS" pitchFamily="66" charset="0"/>
              </a:rPr>
              <a:t>Como contribuir para a diminuição dos problemas ambientais </a:t>
            </a:r>
            <a:endParaRPr lang="pt-PT" dirty="0">
              <a:solidFill>
                <a:srgbClr val="0099FF"/>
              </a:solidFill>
              <a:latin typeface="Comic Sans MS" pitchFamily="66" charset="0"/>
            </a:endParaRPr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827584" y="1124744"/>
            <a:ext cx="7520940" cy="3579849"/>
          </a:xfrm>
        </p:spPr>
        <p:txBody>
          <a:bodyPr>
            <a:noAutofit/>
          </a:bodyPr>
          <a:lstStyle/>
          <a:p>
            <a:pPr algn="just">
              <a:lnSpc>
                <a:spcPct val="150000"/>
              </a:lnSpc>
            </a:pPr>
            <a:r>
              <a:rPr lang="pt-PT" sz="1800" dirty="0">
                <a:solidFill>
                  <a:srgbClr val="0099FF"/>
                </a:solidFill>
                <a:latin typeface="Comic Sans MS" pitchFamily="66" charset="0"/>
              </a:rPr>
              <a:t>Aquecimento </a:t>
            </a:r>
            <a:r>
              <a:rPr lang="pt-PT" sz="1800" dirty="0" smtClean="0">
                <a:solidFill>
                  <a:srgbClr val="0099FF"/>
                </a:solidFill>
                <a:latin typeface="Comic Sans MS" pitchFamily="66" charset="0"/>
              </a:rPr>
              <a:t>global:</a:t>
            </a:r>
            <a:r>
              <a:rPr lang="pt-PT" sz="1800" dirty="0">
                <a:solidFill>
                  <a:srgbClr val="0099FF"/>
                </a:solidFill>
                <a:latin typeface="Comic Sans MS" pitchFamily="66" charset="0"/>
                <a:ea typeface="Times New Roman"/>
              </a:rPr>
              <a:t> </a:t>
            </a:r>
            <a:r>
              <a:rPr lang="pt-PT" sz="1800" dirty="0">
                <a:solidFill>
                  <a:srgbClr val="000000"/>
                </a:solidFill>
                <a:latin typeface="Comic Sans MS" pitchFamily="66" charset="0"/>
                <a:ea typeface="Times New Roman"/>
              </a:rPr>
              <a:t>- Diminuir o uso de combustíveis fósseis (</a:t>
            </a:r>
            <a:r>
              <a:rPr lang="pt-PT" sz="1800" dirty="0" err="1" smtClean="0">
                <a:solidFill>
                  <a:srgbClr val="000000"/>
                </a:solidFill>
                <a:latin typeface="Comic Sans MS" pitchFamily="66" charset="0"/>
                <a:ea typeface="Times New Roman"/>
              </a:rPr>
              <a:t>gasolina,diesel</a:t>
            </a:r>
            <a:r>
              <a:rPr lang="pt-PT" sz="1800" dirty="0" smtClean="0">
                <a:solidFill>
                  <a:srgbClr val="000000"/>
                </a:solidFill>
                <a:latin typeface="Comic Sans MS" pitchFamily="66" charset="0"/>
                <a:ea typeface="Times New Roman"/>
              </a:rPr>
              <a:t>) </a:t>
            </a:r>
            <a:r>
              <a:rPr lang="pt-PT" sz="1800" dirty="0">
                <a:solidFill>
                  <a:srgbClr val="000000"/>
                </a:solidFill>
                <a:latin typeface="Comic Sans MS" pitchFamily="66" charset="0"/>
                <a:ea typeface="Times New Roman"/>
              </a:rPr>
              <a:t>e aumentar o uso de biocombustíveis (exemplo: </a:t>
            </a:r>
            <a:r>
              <a:rPr lang="pt-PT" sz="1800" dirty="0" smtClean="0">
                <a:solidFill>
                  <a:srgbClr val="000000"/>
                </a:solidFill>
                <a:latin typeface="Comic Sans MS" pitchFamily="66" charset="0"/>
                <a:ea typeface="Times New Roman"/>
              </a:rPr>
              <a:t>biodiesel) </a:t>
            </a:r>
            <a:r>
              <a:rPr lang="pt-PT" sz="1800" dirty="0">
                <a:solidFill>
                  <a:srgbClr val="000000"/>
                </a:solidFill>
                <a:latin typeface="Comic Sans MS" pitchFamily="66" charset="0"/>
                <a:ea typeface="Times New Roman"/>
              </a:rPr>
              <a:t>e etanol.</a:t>
            </a:r>
            <a:r>
              <a:rPr lang="pt-PT" sz="1800" dirty="0">
                <a:latin typeface="Comic Sans MS" pitchFamily="66" charset="0"/>
              </a:rPr>
              <a:t> </a:t>
            </a:r>
            <a:r>
              <a:rPr lang="pt-PT" sz="1800" dirty="0" smtClean="0">
                <a:latin typeface="Comic Sans MS" pitchFamily="66" charset="0"/>
              </a:rPr>
              <a:t>Andar mais de bicicleta e utilizar os transportes públicos.</a:t>
            </a:r>
            <a:endParaRPr lang="pt-PT" sz="1800" dirty="0">
              <a:latin typeface="Comic Sans MS" pitchFamily="66" charset="0"/>
            </a:endParaRPr>
          </a:p>
          <a:p>
            <a:pPr lvl="0"/>
            <a:endParaRPr lang="pt-PT" sz="1800" dirty="0">
              <a:solidFill>
                <a:prstClr val="black"/>
              </a:solidFill>
              <a:latin typeface="Comic Sans MS" pitchFamily="66" charset="0"/>
            </a:endParaRPr>
          </a:p>
          <a:p>
            <a:pPr lvl="0"/>
            <a:endParaRPr lang="pt-PT" sz="1800" dirty="0">
              <a:solidFill>
                <a:prstClr val="black"/>
              </a:solidFill>
              <a:latin typeface="Comic Sans MS" pitchFamily="66" charset="0"/>
            </a:endParaRPr>
          </a:p>
          <a:p>
            <a:pPr lvl="0"/>
            <a:endParaRPr lang="pt-PT" sz="1800" dirty="0">
              <a:solidFill>
                <a:prstClr val="black"/>
              </a:solidFill>
              <a:latin typeface="Comic Sans MS" pitchFamily="66" charset="0"/>
            </a:endParaRPr>
          </a:p>
          <a:p>
            <a:pPr lvl="0"/>
            <a:endParaRPr lang="pt-PT" sz="1800" dirty="0">
              <a:solidFill>
                <a:prstClr val="black"/>
              </a:solidFill>
              <a:latin typeface="Comic Sans MS" pitchFamily="66" charset="0"/>
            </a:endParaRPr>
          </a:p>
          <a:p>
            <a:pPr lvl="0"/>
            <a:r>
              <a:rPr lang="pt-PT" sz="1800" dirty="0">
                <a:solidFill>
                  <a:srgbClr val="0099FF"/>
                </a:solidFill>
                <a:latin typeface="Comic Sans MS" pitchFamily="66" charset="0"/>
              </a:rPr>
              <a:t>Não </a:t>
            </a:r>
            <a:r>
              <a:rPr lang="pt-PT" sz="1800" dirty="0" smtClean="0">
                <a:solidFill>
                  <a:srgbClr val="0099FF"/>
                </a:solidFill>
                <a:latin typeface="Comic Sans MS" pitchFamily="66" charset="0"/>
              </a:rPr>
              <a:t>reciclar: </a:t>
            </a:r>
            <a:r>
              <a:rPr lang="pt-PT" sz="1800" dirty="0" smtClean="0">
                <a:solidFill>
                  <a:prstClr val="black"/>
                </a:solidFill>
                <a:latin typeface="Comic Sans MS" pitchFamily="66" charset="0"/>
              </a:rPr>
              <a:t>Reciclar</a:t>
            </a:r>
            <a:endParaRPr lang="pt-PT" sz="1800" dirty="0">
              <a:solidFill>
                <a:prstClr val="black"/>
              </a:solidFill>
              <a:latin typeface="Comic Sans MS" pitchFamily="66" charset="0"/>
            </a:endParaRPr>
          </a:p>
          <a:p>
            <a:pPr lvl="0"/>
            <a:endParaRPr lang="pt-PT" sz="1800" dirty="0">
              <a:solidFill>
                <a:prstClr val="black"/>
              </a:solidFill>
              <a:latin typeface="Comic Sans MS" pitchFamily="66" charset="0"/>
            </a:endParaRPr>
          </a:p>
          <a:p>
            <a:pPr lvl="0"/>
            <a:endParaRPr lang="pt-PT" sz="1800" dirty="0">
              <a:solidFill>
                <a:prstClr val="black"/>
              </a:solidFill>
              <a:latin typeface="Comic Sans MS" pitchFamily="66" charset="0"/>
            </a:endParaRPr>
          </a:p>
          <a:p>
            <a:pPr lvl="0"/>
            <a:endParaRPr lang="pt-PT" sz="1800" dirty="0">
              <a:solidFill>
                <a:prstClr val="black"/>
              </a:solidFill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888714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PT" dirty="0">
                <a:solidFill>
                  <a:srgbClr val="0099FF"/>
                </a:solidFill>
                <a:latin typeface="Comic Sans MS" pitchFamily="66" charset="0"/>
              </a:rPr>
              <a:t>Como contribuir para a diminuição dos problemas ambientais </a:t>
            </a:r>
            <a:endParaRPr lang="pt-PT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endParaRPr lang="pt-PT" sz="1200" dirty="0" smtClean="0">
              <a:solidFill>
                <a:srgbClr val="0099FF"/>
              </a:solidFill>
              <a:latin typeface="Comic Sans MS" pitchFamily="66" charset="0"/>
            </a:endParaRPr>
          </a:p>
          <a:p>
            <a:pPr lvl="0"/>
            <a:endParaRPr lang="pt-PT" sz="1200" dirty="0">
              <a:solidFill>
                <a:srgbClr val="0099FF"/>
              </a:solidFill>
              <a:latin typeface="Comic Sans MS" pitchFamily="66" charset="0"/>
            </a:endParaRPr>
          </a:p>
          <a:p>
            <a:pPr lvl="0"/>
            <a:endParaRPr lang="pt-PT" sz="1800" dirty="0" smtClean="0">
              <a:solidFill>
                <a:srgbClr val="0099FF"/>
              </a:solidFill>
              <a:latin typeface="Comic Sans MS" pitchFamily="66" charset="0"/>
            </a:endParaRPr>
          </a:p>
          <a:p>
            <a:pPr lvl="0"/>
            <a:r>
              <a:rPr lang="pt-PT" sz="1800" dirty="0" smtClean="0">
                <a:solidFill>
                  <a:srgbClr val="0099FF"/>
                </a:solidFill>
                <a:latin typeface="Comic Sans MS" pitchFamily="66" charset="0"/>
              </a:rPr>
              <a:t>Desflorestação</a:t>
            </a:r>
            <a:r>
              <a:rPr lang="pt-PT" sz="1800" dirty="0">
                <a:solidFill>
                  <a:srgbClr val="0099FF"/>
                </a:solidFill>
                <a:latin typeface="Comic Sans MS" pitchFamily="66" charset="0"/>
              </a:rPr>
              <a:t>:</a:t>
            </a:r>
            <a:r>
              <a:rPr lang="pt-PT" sz="1800" dirty="0">
                <a:solidFill>
                  <a:prstClr val="black"/>
                </a:solidFill>
                <a:latin typeface="Comic Sans MS" pitchFamily="66" charset="0"/>
              </a:rPr>
              <a:t> Reutilizar e reciclar papel, criar reservas naturais, não fazer fogueiras, não lançar foguetes, reciclar, criação de espaços verdes, proibição do abate de árvores, plantar árvores, proibição do abate de árvores para combustível.</a:t>
            </a:r>
          </a:p>
          <a:p>
            <a:pPr lvl="0"/>
            <a:endParaRPr lang="pt-PT" sz="1800" dirty="0">
              <a:solidFill>
                <a:prstClr val="black"/>
              </a:solidFill>
              <a:latin typeface="Comic Sans MS" pitchFamily="66" charset="0"/>
            </a:endParaRPr>
          </a:p>
          <a:p>
            <a:endParaRPr lang="pt-PT" sz="1800" dirty="0"/>
          </a:p>
        </p:txBody>
      </p:sp>
    </p:spTree>
    <p:extLst>
      <p:ext uri="{BB962C8B-B14F-4D97-AF65-F5344CB8AC3E}">
        <p14:creationId xmlns:p14="http://schemas.microsoft.com/office/powerpoint/2010/main" val="15197545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55576" y="3068960"/>
            <a:ext cx="7520940" cy="548640"/>
          </a:xfrm>
        </p:spPr>
        <p:txBody>
          <a:bodyPr/>
          <a:lstStyle/>
          <a:p>
            <a:pPr algn="ctr"/>
            <a:r>
              <a:rPr lang="pt-PT" sz="15000" dirty="0" smtClean="0">
                <a:solidFill>
                  <a:srgbClr val="0099FF"/>
                </a:solidFill>
                <a:latin typeface="Comic Sans MS" pitchFamily="66" charset="0"/>
              </a:rPr>
              <a:t>Fim</a:t>
            </a:r>
            <a:endParaRPr lang="pt-PT" sz="15000" dirty="0">
              <a:solidFill>
                <a:srgbClr val="0099FF"/>
              </a:solidFill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899198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Ângulos">
  <a:themeElements>
    <a:clrScheme name="Confluência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Ângulos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Ângulo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0400000"/>
            </a:lightRig>
          </a:scene3d>
          <a:sp3d contourW="6350">
            <a:bevelT w="41275" h="19050" prst="angle"/>
            <a:contourClr>
              <a:schemeClr val="phClr">
                <a:shade val="25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0000"/>
                <a:shade val="85000"/>
              </a:schemeClr>
              <a:schemeClr val="phClr">
                <a:tint val="95000"/>
                <a:shade val="99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3000"/>
                <a:shade val="85000"/>
              </a:schemeClr>
              <a:schemeClr val="phClr">
                <a:tint val="96000"/>
                <a:shade val="99000"/>
              </a:schemeClr>
            </a:duotone>
          </a:blip>
          <a:tile tx="0" ty="0" sx="90000" sy="9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Angles</Template>
  <TotalTime>76</TotalTime>
  <Words>209</Words>
  <Application>Microsoft Office PowerPoint</Application>
  <PresentationFormat>Apresentação no Ecrã (4:3)</PresentationFormat>
  <Paragraphs>41</Paragraphs>
  <Slides>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dos diapositivos</vt:lpstr>
      </vt:variant>
      <vt:variant>
        <vt:i4>7</vt:i4>
      </vt:variant>
    </vt:vector>
  </HeadingPairs>
  <TitlesOfParts>
    <vt:vector size="8" baseType="lpstr">
      <vt:lpstr>Ângulos</vt:lpstr>
      <vt:lpstr>Atividade 1</vt:lpstr>
      <vt:lpstr>Problemas Ambientais:</vt:lpstr>
      <vt:lpstr>Consequências</vt:lpstr>
      <vt:lpstr>Consequências</vt:lpstr>
      <vt:lpstr>Como contribuir para a diminuição dos problemas ambientais </vt:lpstr>
      <vt:lpstr>Como contribuir para a diminuição dos problemas ambientais </vt:lpstr>
      <vt:lpstr>Fim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Problemas Ambientais</dc:title>
  <dc:creator>Alunos</dc:creator>
  <cp:lastModifiedBy>Alunos</cp:lastModifiedBy>
  <cp:revision>9</cp:revision>
  <dcterms:created xsi:type="dcterms:W3CDTF">2012-01-05T10:48:14Z</dcterms:created>
  <dcterms:modified xsi:type="dcterms:W3CDTF">2012-01-12T11:39:49Z</dcterms:modified>
</cp:coreProperties>
</file>