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00FF"/>
    <a:srgbClr val="00FF00"/>
    <a:srgbClr val="660066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com Tema 2 - Destaqu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DBBE6C-FCAE-4C6F-890C-256963243ED4}" type="datetimeFigureOut">
              <a:rPr lang="pt-PT" smtClean="0"/>
              <a:pPr/>
              <a:t>12-01-2012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D087670-26FF-49A3-BD25-6702AA73A1F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0875913">
            <a:off x="902991" y="4527577"/>
            <a:ext cx="7844753" cy="861741"/>
          </a:xfrm>
        </p:spPr>
        <p:txBody>
          <a:bodyPr/>
          <a:lstStyle/>
          <a:p>
            <a:pPr algn="ctr"/>
            <a:r>
              <a:rPr lang="pt-PT" sz="54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Os Diversos Problemas </a:t>
            </a:r>
            <a:r>
              <a:rPr lang="pt-PT" sz="5400" b="1" dirty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</a:t>
            </a:r>
            <a:r>
              <a:rPr lang="pt-PT" sz="54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mbientais</a:t>
            </a:r>
            <a:endParaRPr lang="pt-PT" sz="5400" b="1" dirty="0">
              <a:ln w="17780" cmpd="sng">
                <a:solidFill>
                  <a:srgbClr val="99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0"/>
            <a:ext cx="439248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 smtClean="0">
                <a:ln w="17780" cmpd="sng">
                  <a:solidFill>
                    <a:srgbClr val="CC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Escola Secundária Manuel de Arriaga</a:t>
            </a:r>
            <a:endParaRPr lang="pt-PT" sz="2000" b="1" dirty="0">
              <a:ln w="17780" cmpd="sng">
                <a:solidFill>
                  <a:srgbClr val="CC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 rot="21440164">
            <a:off x="6236726" y="1949123"/>
            <a:ext cx="1398809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</a:t>
            </a:r>
            <a:r>
              <a:rPr lang="pt-PT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idadania</a:t>
            </a:r>
            <a:endParaRPr lang="pt-PT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 rot="707557">
            <a:off x="726872" y="1544714"/>
            <a:ext cx="4272003" cy="1569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Nome: Carinas</a:t>
            </a:r>
          </a:p>
          <a:p>
            <a:r>
              <a:rPr lang="pt-PT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Turma: 8ºF</a:t>
            </a:r>
          </a:p>
          <a:p>
            <a:r>
              <a:rPr lang="pt-PT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Nºs: 2 e 3</a:t>
            </a:r>
          </a:p>
          <a:p>
            <a:r>
              <a:rPr lang="pt-PT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Data: 12 de Janeiro de 2012</a:t>
            </a:r>
          </a:p>
        </p:txBody>
      </p:sp>
      <p:sp>
        <p:nvSpPr>
          <p:cNvPr id="8" name="Rectângulo 7"/>
          <p:cNvSpPr/>
          <p:nvPr/>
        </p:nvSpPr>
        <p:spPr>
          <a:xfrm rot="21188095">
            <a:off x="5195448" y="173250"/>
            <a:ext cx="2956982" cy="97019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Professores: Ana Aguiar e Sancho Cabo</a:t>
            </a:r>
            <a:endParaRPr lang="pt-PT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736"/>
          <a:stretch/>
        </p:blipFill>
        <p:spPr bwMode="auto">
          <a:xfrm>
            <a:off x="-21853" y="-16798"/>
            <a:ext cx="853126" cy="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0604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82" y="2204864"/>
            <a:ext cx="270991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969">
            <a:off x="-20725" y="2965976"/>
            <a:ext cx="2966069" cy="260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 rot="21206403">
            <a:off x="15063" y="661623"/>
            <a:ext cx="452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Poluição de paisagens e mar</a:t>
            </a:r>
            <a:endParaRPr lang="pt-PT" sz="2800" b="1" dirty="0">
              <a:ln w="17780" cmpd="sng">
                <a:solidFill>
                  <a:srgbClr val="99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 rot="1024726">
            <a:off x="5655792" y="952360"/>
            <a:ext cx="331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Aquecimento global</a:t>
            </a:r>
            <a:endParaRPr lang="pt-PT" sz="2800" b="1" dirty="0">
              <a:ln w="17780" cmpd="sng">
                <a:solidFill>
                  <a:srgbClr val="99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2495439" cy="1754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893">
            <a:off x="1442378" y="1567359"/>
            <a:ext cx="2326858" cy="174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t2.gstatic.com/images?q=tbn:ANd9GcRsfAfTFyYQTeHtdesRP3Qy6M43PtwhEWSIWgnMa78Z11ygEz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941168"/>
            <a:ext cx="2569292" cy="161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http://t1.gstatic.com/images?q=tbn:ANd9GcQVzoriSe14266jTX9KSSQQ02QKfVnOf2TM-Wr7vhEcbyTuPNO8VA"/>
          <p:cNvPicPr>
            <a:picLocks noChangeAspect="1" noChangeArrowheads="1"/>
          </p:cNvPicPr>
          <p:nvPr/>
        </p:nvPicPr>
        <p:blipFill>
          <a:blip r:embed="rId7" cstate="print"/>
          <a:srcRect t="10536" b="35499"/>
          <a:stretch>
            <a:fillRect/>
          </a:stretch>
        </p:blipFill>
        <p:spPr bwMode="auto">
          <a:xfrm rot="20936019">
            <a:off x="5314115" y="4271033"/>
            <a:ext cx="2209336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27296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1181682">
            <a:off x="251558" y="405683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Aquecimento global:</a:t>
            </a:r>
            <a:br>
              <a:rPr lang="pt-PT" b="1" dirty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pt-PT" b="1" dirty="0">
              <a:ln w="17780" cmpd="sng">
                <a:solidFill>
                  <a:srgbClr val="99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 rot="215473">
            <a:off x="114304" y="2581328"/>
            <a:ext cx="7543800" cy="3886200"/>
          </a:xfrm>
        </p:spPr>
        <p:txBody>
          <a:bodyPr/>
          <a:lstStyle/>
          <a:p>
            <a:r>
              <a:rPr lang="pt-PT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Consequências:</a:t>
            </a:r>
          </a:p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 aquecimento global tem causado um grande desequilíbrio ambiental, atingindo principalmente as espécies marinhas;</a:t>
            </a:r>
          </a:p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Também tem destruído muitos lares por causa do nível do mar estar a subir cada vez mais;</a:t>
            </a:r>
          </a:p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Devido ao aquecimento global a camada de ozono está diminuindo.</a:t>
            </a:r>
            <a:endParaRPr lang="pt-P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8" t="13654" r="7532" b="17630"/>
          <a:stretch>
            <a:fillRect/>
          </a:stretch>
        </p:blipFill>
        <p:spPr bwMode="auto">
          <a:xfrm rot="20669326">
            <a:off x="5805730" y="1043062"/>
            <a:ext cx="2829211" cy="153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9859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1304500">
            <a:off x="29083" y="367419"/>
            <a:ext cx="8604448" cy="1047530"/>
          </a:xfrm>
        </p:spPr>
        <p:txBody>
          <a:bodyPr>
            <a:normAutofit fontScale="90000"/>
          </a:bodyPr>
          <a:lstStyle/>
          <a:p>
            <a:r>
              <a:rPr lang="pt-PT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 poluição das paisagens e mar </a:t>
            </a:r>
            <a:endParaRPr lang="pt-PT" b="1" dirty="0">
              <a:ln w="17780" cmpd="sng">
                <a:solidFill>
                  <a:srgbClr val="99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 rot="258890">
            <a:off x="135502" y="2693521"/>
            <a:ext cx="7543800" cy="3886200"/>
          </a:xfrm>
        </p:spPr>
        <p:txBody>
          <a:bodyPr/>
          <a:lstStyle/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Consequências:</a:t>
            </a:r>
          </a:p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Desbastamento das raízes das plantas, dando a destruição de florestas;</a:t>
            </a:r>
          </a:p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Morte de varias espécies de animais, e migração de muitas espécies;</a:t>
            </a:r>
          </a:p>
          <a:p>
            <a:r>
              <a:rPr lang="pt-PT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Ao poluirmos o mar estamos a causar danos no mar e na terra, também vamos matar muitas espécies marinhas.  </a:t>
            </a:r>
            <a:endParaRPr lang="pt-PT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907">
            <a:off x="6116063" y="1423710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66431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4878"/>
              </p:ext>
            </p:extLst>
          </p:nvPr>
        </p:nvGraphicFramePr>
        <p:xfrm>
          <a:off x="323528" y="548680"/>
          <a:ext cx="8496944" cy="608776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76464"/>
                <a:gridCol w="4320480"/>
              </a:tblGrid>
              <a:tr h="784246">
                <a:tc gridSpan="2">
                  <a:txBody>
                    <a:bodyPr/>
                    <a:lstStyle/>
                    <a:p>
                      <a:pPr algn="ctr"/>
                      <a:r>
                        <a:rPr lang="pt-PT" sz="4400" cap="none" spc="0" dirty="0" smtClean="0">
                          <a:ln w="900" cmpd="sng">
                            <a:solidFill>
                              <a:srgbClr val="660066"/>
                            </a:solidFill>
                            <a:prstDash val="solid"/>
                          </a:ln>
                          <a:solidFill>
                            <a:srgbClr val="CC00FF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Soluções</a:t>
                      </a:r>
                      <a:r>
                        <a:rPr lang="pt-PT" sz="4000" cap="none" spc="0" dirty="0" smtClean="0">
                          <a:ln w="900" cmpd="sng">
                            <a:solidFill>
                              <a:srgbClr val="660066"/>
                            </a:solidFill>
                            <a:prstDash val="solid"/>
                          </a:ln>
                          <a:solidFill>
                            <a:srgbClr val="CC00FF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:</a:t>
                      </a:r>
                      <a:endParaRPr lang="pt-PT" sz="4000" b="1" cap="none" spc="0" dirty="0">
                        <a:ln w="900" cmpd="sng">
                          <a:solidFill>
                            <a:srgbClr val="660066"/>
                          </a:solidFill>
                          <a:prstDash val="solid"/>
                        </a:ln>
                        <a:solidFill>
                          <a:srgbClr val="CC00FF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  <a:tr h="619142">
                <a:tc>
                  <a:txBody>
                    <a:bodyPr/>
                    <a:lstStyle/>
                    <a:p>
                      <a:pPr algn="ctr"/>
                      <a:r>
                        <a:rPr lang="pt-PT" sz="3600" cap="none" spc="0" dirty="0" smtClean="0">
                          <a:ln w="9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Aquecimento global</a:t>
                      </a:r>
                      <a:endParaRPr lang="pt-PT" sz="3600" b="1" cap="none" spc="0" dirty="0">
                        <a:ln w="9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3600" cap="none" spc="0" dirty="0" smtClean="0">
                          <a:ln w="9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Poluição</a:t>
                      </a:r>
                      <a:r>
                        <a:rPr lang="pt-PT" sz="3600" cap="none" spc="0" baseline="0" dirty="0" smtClean="0">
                          <a:ln w="9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 das paisagens e mar</a:t>
                      </a:r>
                      <a:endParaRPr lang="pt-PT" sz="3600" b="1" cap="none" spc="0" dirty="0">
                        <a:ln w="9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</a:tr>
              <a:tr h="866798">
                <a:tc>
                  <a:txBody>
                    <a:bodyPr/>
                    <a:lstStyle/>
                    <a:p>
                      <a:pPr algn="ctr"/>
                      <a:r>
                        <a:rPr lang="pt-PT" sz="2800" cap="none" spc="0" dirty="0" smtClean="0">
                          <a:ln w="900" cmpd="sng">
                            <a:solidFill>
                              <a:srgbClr val="660066"/>
                            </a:solidFill>
                            <a:prstDash val="solid"/>
                          </a:ln>
                          <a:solidFill>
                            <a:srgbClr val="CC00FF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Não usar a iluminação artificial sem ser necessário;</a:t>
                      </a:r>
                      <a:endParaRPr lang="pt-PT" sz="2800" b="1" cap="none" spc="0" dirty="0">
                        <a:ln w="900" cmpd="sng">
                          <a:solidFill>
                            <a:srgbClr val="660066"/>
                          </a:solidFill>
                          <a:prstDash val="solid"/>
                        </a:ln>
                        <a:solidFill>
                          <a:srgbClr val="CC00FF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cap="none" spc="0" dirty="0" smtClean="0">
                          <a:ln w="900" cmpd="sng">
                            <a:solidFill>
                              <a:srgbClr val="660066"/>
                            </a:solidFill>
                            <a:prstDash val="solid"/>
                          </a:ln>
                          <a:solidFill>
                            <a:srgbClr val="CC00FF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Utilizar menos os barcos</a:t>
                      </a:r>
                      <a:r>
                        <a:rPr lang="pt-PT" sz="2800" cap="none" spc="0" baseline="0" dirty="0" smtClean="0">
                          <a:ln w="900" cmpd="sng">
                            <a:solidFill>
                              <a:srgbClr val="660066"/>
                            </a:solidFill>
                            <a:prstDash val="solid"/>
                          </a:ln>
                          <a:solidFill>
                            <a:srgbClr val="CC00FF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 a motor;</a:t>
                      </a:r>
                      <a:endParaRPr lang="pt-PT" sz="2800" b="1" cap="none" spc="0" dirty="0">
                        <a:ln w="900" cmpd="sng">
                          <a:solidFill>
                            <a:srgbClr val="660066"/>
                          </a:solidFill>
                          <a:prstDash val="solid"/>
                        </a:ln>
                        <a:solidFill>
                          <a:srgbClr val="CC00FF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</a:tr>
              <a:tr h="502191">
                <a:tc>
                  <a:txBody>
                    <a:bodyPr/>
                    <a:lstStyle/>
                    <a:p>
                      <a:pPr algn="ctr"/>
                      <a:r>
                        <a:rPr lang="pt-PT" sz="2800" cap="none" spc="0" dirty="0" smtClean="0">
                          <a:ln w="9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Não fazer fogueiras</a:t>
                      </a:r>
                      <a:r>
                        <a:rPr lang="pt-PT" sz="2800" cap="none" spc="0" baseline="0" dirty="0" smtClean="0">
                          <a:ln w="9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 nas florestas;</a:t>
                      </a:r>
                      <a:endParaRPr lang="pt-PT" sz="2800" b="1" cap="none" spc="0" dirty="0">
                        <a:ln w="9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cap="none" spc="0" dirty="0" smtClean="0">
                          <a:ln w="9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Não</a:t>
                      </a:r>
                      <a:r>
                        <a:rPr lang="pt-PT" sz="2800" cap="none" spc="0" baseline="0" dirty="0" smtClean="0">
                          <a:ln w="900" cmpd="sng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 atirar lixo para o mar, nem para as florestas;</a:t>
                      </a:r>
                      <a:endParaRPr lang="pt-PT" sz="2800" b="1" cap="none" spc="0" dirty="0">
                        <a:ln w="900" cmpd="sng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</a:tr>
              <a:tr h="1238282">
                <a:tc>
                  <a:txBody>
                    <a:bodyPr/>
                    <a:lstStyle/>
                    <a:p>
                      <a:pPr algn="ctr"/>
                      <a:r>
                        <a:rPr lang="pt-PT" sz="2800" cap="none" spc="0" dirty="0" smtClean="0">
                          <a:ln w="900" cmpd="sng">
                            <a:solidFill>
                              <a:srgbClr val="660066"/>
                            </a:solidFill>
                            <a:prstDash val="solid"/>
                          </a:ln>
                          <a:solidFill>
                            <a:srgbClr val="CC00FF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Em vez de estarmos</a:t>
                      </a:r>
                      <a:r>
                        <a:rPr lang="pt-PT" sz="2800" cap="none" spc="0" baseline="0" dirty="0" smtClean="0">
                          <a:ln w="900" cmpd="sng">
                            <a:solidFill>
                              <a:srgbClr val="660066"/>
                            </a:solidFill>
                            <a:prstDash val="solid"/>
                          </a:ln>
                          <a:solidFill>
                            <a:srgbClr val="CC00FF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 sempre a enviar resíduos para a reciclagem devemos reutilizar.</a:t>
                      </a:r>
                      <a:endParaRPr lang="pt-PT" sz="2800" b="1" cap="none" spc="0" dirty="0">
                        <a:ln w="900" cmpd="sng">
                          <a:solidFill>
                            <a:srgbClr val="660066"/>
                          </a:solidFill>
                          <a:prstDash val="solid"/>
                        </a:ln>
                        <a:solidFill>
                          <a:srgbClr val="CC00FF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800" cap="none" spc="0" dirty="0" smtClean="0">
                          <a:ln w="900" cmpd="sng">
                            <a:solidFill>
                              <a:srgbClr val="660066"/>
                            </a:solidFill>
                            <a:prstDash val="solid"/>
                          </a:ln>
                          <a:solidFill>
                            <a:srgbClr val="CC00FF"/>
                          </a:solidFill>
                          <a:effectLst>
                            <a:innerShdw blurRad="101600" dist="76200" dir="5400000">
                              <a:schemeClr val="accent1">
                                <a:satMod val="190000"/>
                                <a:tint val="100000"/>
                                <a:alpha val="74000"/>
                              </a:schemeClr>
                            </a:innerShdw>
                          </a:effectLst>
                        </a:rPr>
                        <a:t>Não cortar árvores, devemos plantá-las.</a:t>
                      </a:r>
                      <a:endParaRPr lang="pt-PT" sz="2800" b="1" cap="none" spc="0" dirty="0">
                        <a:ln w="900" cmpd="sng">
                          <a:solidFill>
                            <a:srgbClr val="660066"/>
                          </a:solidFill>
                          <a:prstDash val="solid"/>
                        </a:ln>
                        <a:solidFill>
                          <a:srgbClr val="CC00FF"/>
                        </a:solidFill>
                        <a:effectLst>
                          <a:innerShdw blurRad="101600" dist="76200" dir="5400000">
                            <a:schemeClr val="accent1">
                              <a:satMod val="190000"/>
                              <a:tint val="100000"/>
                              <a:alpha val="74000"/>
                            </a:scheme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6407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206403">
            <a:off x="15063" y="661623"/>
            <a:ext cx="4528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Poluição de paisagens e mar</a:t>
            </a:r>
            <a:endParaRPr lang="pt-PT" sz="2800" b="1" dirty="0">
              <a:ln w="17780" cmpd="sng">
                <a:solidFill>
                  <a:srgbClr val="99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 rot="1024726">
            <a:off x="5655792" y="952360"/>
            <a:ext cx="3317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Aquecimento global</a:t>
            </a:r>
            <a:endParaRPr lang="pt-PT" sz="2800" b="1" dirty="0">
              <a:ln w="17780" cmpd="sng">
                <a:solidFill>
                  <a:srgbClr val="99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http://t0.gstatic.com/images?q=tbn:ANd9GcQvPe1k25-Ln376tnrD3SfwPt6Q5BhYGAtRGqAzFrwUJ3PsnW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653136"/>
            <a:ext cx="2286000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enciclopedia.com.pt/images/2007062100_blog_uncovering_org_aquecimento_global_image-t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04047">
            <a:off x="4402747" y="1554852"/>
            <a:ext cx="2586483" cy="1712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2.gstatic.com/images?q=tbn:ANd9GcSyUCzStcU_6i_N2AO54vcCvad5sLi-oKHEFCRhE0-0DIL-aVTC7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3938">
            <a:off x="6725611" y="2868482"/>
            <a:ext cx="1922435" cy="1697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http://t3.gstatic.com/images?q=tbn:ANd9GcRl8F19GIp_bgqGb0l_-PDwx23pi2NsEbkognnIbX-Pf5uGWpjh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54433">
            <a:off x="1680227" y="4449363"/>
            <a:ext cx="2466975" cy="1847851"/>
          </a:xfrm>
          <a:prstGeom prst="rect">
            <a:avLst/>
          </a:prstGeom>
          <a:noFill/>
        </p:spPr>
      </p:pic>
      <p:pic>
        <p:nvPicPr>
          <p:cNvPr id="2062" name="Picture 14" descr="http://t2.gstatic.com/images?q=tbn:ANd9GcQpGJVnMns3wv4gdAX7D59G-cbe4yfMJQSw7vM2Z5S8sDfoPdQ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11264">
            <a:off x="225837" y="2985913"/>
            <a:ext cx="2495550" cy="1828800"/>
          </a:xfrm>
          <a:prstGeom prst="rect">
            <a:avLst/>
          </a:prstGeom>
          <a:noFill/>
        </p:spPr>
      </p:pic>
      <p:pic>
        <p:nvPicPr>
          <p:cNvPr id="2064" name="Picture 16" descr="http://t2.gstatic.com/images?q=tbn:ANd9GcStROtQi5TPaHGD6C0dWkWlgTT7daFZtFg48Mwtir2rxju5gYbKd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340768"/>
            <a:ext cx="3298805" cy="1853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65389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608512" cy="6336704"/>
          </a:xfrm>
        </p:spPr>
        <p:txBody>
          <a:bodyPr>
            <a:noAutofit/>
          </a:bodyPr>
          <a:lstStyle/>
          <a:p>
            <a:r>
              <a:rPr lang="pt-PT" sz="138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br>
              <a:rPr lang="pt-PT" sz="138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t-PT" sz="138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</a:t>
            </a:r>
            <a:br>
              <a:rPr lang="pt-PT" sz="138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t-PT" sz="13800" b="1" dirty="0" smtClean="0">
                <a:ln w="17780" cmpd="sng">
                  <a:solidFill>
                    <a:srgbClr val="99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</a:t>
            </a:r>
            <a:endParaRPr lang="pt-PT" sz="13800" b="1" dirty="0">
              <a:ln w="17780" cmpd="sng">
                <a:solidFill>
                  <a:srgbClr val="99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1506" name="Picture 2" descr="http://t2.gstatic.com/images?q=tbn:ANd9GcShAF4z6-COqaQMU2NaYW0j0pZIaKuxMQRCU-K8m_aFEHBD8rQXFA"/>
          <p:cNvPicPr>
            <a:picLocks noChangeAspect="1" noChangeArrowheads="1"/>
          </p:cNvPicPr>
          <p:nvPr/>
        </p:nvPicPr>
        <p:blipFill>
          <a:blip r:embed="rId2" cstate="print"/>
          <a:srcRect l="7407" t="18426" r="5556" b="7868"/>
          <a:stretch>
            <a:fillRect/>
          </a:stretch>
        </p:blipFill>
        <p:spPr bwMode="auto">
          <a:xfrm>
            <a:off x="1619672" y="980728"/>
            <a:ext cx="6870012" cy="4677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ersonalizado 2">
      <a:dk1>
        <a:sysClr val="windowText" lastClr="000000"/>
      </a:dk1>
      <a:lt1>
        <a:srgbClr val="000000"/>
      </a:lt1>
      <a:dk2>
        <a:srgbClr val="0070C0"/>
      </a:dk2>
      <a:lt2>
        <a:srgbClr val="00B0F0"/>
      </a:lt2>
      <a:accent1>
        <a:srgbClr val="00B0F0"/>
      </a:accent1>
      <a:accent2>
        <a:srgbClr val="0070C0"/>
      </a:accent2>
      <a:accent3>
        <a:srgbClr val="002060"/>
      </a:accent3>
      <a:accent4>
        <a:srgbClr val="000000"/>
      </a:accent4>
      <a:accent5>
        <a:srgbClr val="595959"/>
      </a:accent5>
      <a:accent6>
        <a:srgbClr val="7F7F7F"/>
      </a:accent6>
      <a:hlink>
        <a:srgbClr val="595959"/>
      </a:hlink>
      <a:folHlink>
        <a:srgbClr val="7F7F7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159</TotalTime>
  <Words>218</Words>
  <Application>Microsoft Office PowerPoint</Application>
  <PresentationFormat>Apresentação no Ecrã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NewsPrint</vt:lpstr>
      <vt:lpstr>Os Diversos Problemas Ambientais</vt:lpstr>
      <vt:lpstr>Apresentação do PowerPoint</vt:lpstr>
      <vt:lpstr>Aquecimento global: </vt:lpstr>
      <vt:lpstr>A poluição das paisagens e mar </vt:lpstr>
      <vt:lpstr>Apresentação do PowerPoint</vt:lpstr>
      <vt:lpstr>Apresentação do PowerPoint</vt:lpstr>
      <vt:lpstr>F I 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Diversos Problemas Ambientais</dc:title>
  <dc:creator>Alunos</dc:creator>
  <cp:lastModifiedBy>Alunos</cp:lastModifiedBy>
  <cp:revision>19</cp:revision>
  <dcterms:created xsi:type="dcterms:W3CDTF">2012-01-05T10:45:16Z</dcterms:created>
  <dcterms:modified xsi:type="dcterms:W3CDTF">2012-01-12T11:16:26Z</dcterms:modified>
</cp:coreProperties>
</file>